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Roboto"/>
      <p:regular r:id="rId44"/>
      <p:bold r:id="rId45"/>
      <p:italic r:id="rId46"/>
      <p:boldItalic r:id="rId47"/>
    </p:embeddedFont>
    <p:embeddedFont>
      <p:font typeface="Proxima Nova"/>
      <p:regular r:id="rId48"/>
      <p:bold r:id="rId49"/>
      <p:italic r:id="rId50"/>
      <p:boldItalic r:id="rId51"/>
    </p:embeddedFont>
    <p:embeddedFont>
      <p:font typeface="Satisfy"/>
      <p:regular r:id="rId52"/>
    </p:embeddedFont>
    <p:embeddedFont>
      <p:font typeface="Lemon"/>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33B162-C23A-4011-95AC-CE378F0596E5}">
  <a:tblStyle styleId="{7133B162-C23A-4011-95AC-CE378F0596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regular.fntdata"/><Relationship Id="rId43" Type="http://schemas.openxmlformats.org/officeDocument/2006/relationships/slide" Target="slides/slide36.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roximaNova-regular.fntdata"/><Relationship Id="rId47" Type="http://schemas.openxmlformats.org/officeDocument/2006/relationships/font" Target="fonts/Roboto-boldItalic.fntdata"/><Relationship Id="rId49" Type="http://schemas.openxmlformats.org/officeDocument/2006/relationships/font" Target="fonts/ProximaNova-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Lemon-regular.fntdata"/><Relationship Id="rId52" Type="http://schemas.openxmlformats.org/officeDocument/2006/relationships/font" Target="fonts/Satisfy-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586f84b37_0_4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586f84b37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CFCFC"/>
                </a:highlight>
              </a:rPr>
              <a:t>This gives us a variance of 9.43. The lower the variance, the less spread out the data is.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586f84b37_0_4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586f84b37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CFCFC"/>
                </a:highlight>
              </a:rPr>
              <a:t>Since we have the variance now, we can take the square root to find the standard deviation. Remember that the variance describes how dispersed EACH number is while the standard deviation tells how dispersed the GROUP of numbers are. </a:t>
            </a:r>
            <a:r>
              <a:rPr lang="en" sz="1400">
                <a:solidFill>
                  <a:schemeClr val="dk1"/>
                </a:solidFill>
                <a:highlight>
                  <a:srgbClr val="FCFCFC"/>
                </a:highlight>
              </a:rPr>
              <a:t>Again, the lower this value, the less spread out the numbers are.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586f84b37_0_4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586f84b37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If we go back to the two datasets that we explored the spread of earlier, we can see that the standard deviation of set 2 is a lot higher since many of the values were pretty far from the mean value.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586f84b37_0_5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586f84b37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CFCFC"/>
                </a:highlight>
              </a:rPr>
              <a:t>There are two more measures of spread that are important. The range, which may sound familiar, and the interquartile range. The range is found by subtracting the minimum value from the maximum value. Again, the larger this number, the larger the spread.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586f84b37_0_5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586f84b3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Let’s use an example to better understand the range. Here, we determine the max and min values and subtract them.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586f84b37_0_5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586f84b37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minimum of 7 is subtracted from the maximum of 18 which gives us a range of 11.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586f84b37_0_5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586f84b37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CFCFC"/>
                </a:highlight>
              </a:rPr>
              <a:t>The interquartile range is a bit more specific. Quartiles split the data into four sets. The interquartile range, or IQR for short, is found by finding the range of the middle 50% of the data. This helps to avoid outliers from affecting the data.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586f84b37_0_5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586f84b3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CFCFC"/>
                </a:highlight>
              </a:rPr>
              <a:t>The first quartile is the 25% point in the data, or half of the first half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586f84b37_0_5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586f84b37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CFCFC"/>
                </a:highlight>
              </a:rPr>
              <a:t>and the third quartile is the 75% point of the data, or half of the second half. If you are wondering where the 2nd quartile is - it’s the same as the median, which is the 50% point. Let’s take a look an an example to better demonstrate these two measures. </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586f84b37_0_5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586f84b37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To find the IQR, we’ll need to split this data into four sections. The median is 11 and splits the data into two sets of 5 values.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586f84b37_0_4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586f84b3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Measures of central tendency are great for providing information on the center of the data, but there is a lot more to consider when looking at datasets. It’s important to know how spread out, or disperse the data is. This helps to describe the variability of the dataset. Take a look here, both of these data sets have the same exact mean, of 11.1 and median of 11, but by just </a:t>
            </a:r>
            <a:r>
              <a:rPr lang="en" sz="1400"/>
              <a:t>glancing at these two datasets we can tell that they are drastically different in terms of spread or dispersion</a:t>
            </a:r>
            <a:r>
              <a:rPr lang="en" sz="1400"/>
              <a:t>. The first set has a lot less spread. </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586f84b37_0_5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586f84b37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If we look at just the first half, the middle number here is 9 - this is the first quartile.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586f84b37_0_5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586f84b37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Doing the same to the second half of the data gives us 12 as the third quartile.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586f84b37_0_5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586f84b37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Now, we can take these two values and subtract them to get the interquartile range.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586f84b37_0_5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586f84b37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12 - 9 gives us an interquartile range of 3. So, if the range was 11 and the IQR is 3, this tells us that the middle 50% of the data is less spread out than the dataset as a whole. </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586f84b37_0_5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586f84b37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 the range represents the whole dataset, whereas the IQR provides information about the middle 50%. Both measures can be useful in exploring and finding meaning or patterns within a dataset. </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586f84b37_0_5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586f84b37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If all of these measures, numbers, and percentages are confusing, there is a visual approach to looking at the measures of spread! This visual is called a boxplot and pandas, along with a new library can plot one for us. This new library is called matplotlib.pyplot and we will import the library and use an abbreviation of plt. </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586f84b37_0_6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586f84b37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still use pandas to create the series and now can call a function to create a boxplot.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586f84b37_0_6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586f84b37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Plt denotes the library - dot boxplot is the function - and cats is the data series.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586f84b37_0_6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e586f84b37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Lastly, instead of printing this result, we use the function plt.show() to graph the boxplot. </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586f84b37_0_6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586f84b37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Very cool. But what is this actually showing us? Well, first off matplotlib recognized our value of 18 as an outlier all the way up here. The beginning and the end of the arms of the boxplot show the maximum and minimum values. The line in the middle is the median. And lastly, the tops and bottom of the box denotes the first and the third quartiles!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586f84b37_0_4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586f84b37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Looking at these graphs provides another way to see how different these two sets are in terms of spread. These graphs are histograms, which lists the frequency (or number of times a number appears) for each number in the set. In set 1, the numbers are pretty much grouped in the middle whereas in set 2, they are very spread out.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solidFill>
                  <a:schemeClr val="dk1"/>
                </a:solidFill>
              </a:rPr>
              <a:t>There are a few measures that help us determine the spread of a dataset. There’s a bit of math coming up in this lesson but we won’t have to actually calculate these values, since the pandas library will do it for us. It’s still important to know the math behind these measures to understand what they are representing.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586f84b37_0_6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586f84b37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We can also view the data as a histogram. The only thing that changed here in the code is replacing the “boxplot” function with a histogram, or “hist” function. The bars here seem to all combine together which makes it hard to see each one. There are lot of customizations that can be done using the pandas and matplotlib libraries. One that will help here is the edgecolor parameter. </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586f84b37_0_6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586f84b37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We can add in a comma after the dataset and specify the color that we’d like the edgecolor to be. This provides a much nicer graph. You won’t be able to determine the median or mean as easily in a histogram as a boxplot, but you can still see the outlier and can easily spot values that appear more than once. A histogram also provides you with a pretty good visual of the spread of the data. </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586f84b37_0_6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586f84b37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586f84b37_0_6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586f84b37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586f84b3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586f84b3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4, 5, 6, 7, 7, 9, B: 300, 301, 302, 307, C: 45, 78, 98, 104, D: 15, 17, 19, 20, 25,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586f84b37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586f84b37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2, 3, 6, 8, 10, B: 5, 10, 15, 17, C: 2, 3, 7, 9, 16, D: 5, 7, 8, 10, 15,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586f84b37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586f84b37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a Pear Deck Multiple Choice Slide. Your current options are: A: 3, 5, 8, 9, 13, 15, 20, B: 2, 6, 8, 11, 12, 15, 19, C: 1, 3, 6, 10, 11, 14, 18, D: 4, 5, 7, 10, 12, 19, 19, </a:t>
            </a:r>
            <a:endParaRPr/>
          </a:p>
          <a:p>
            <a:pPr indent="0" lvl="0" marL="0" rtl="0" algn="l">
              <a:spcBef>
                <a:spcPts val="0"/>
              </a:spcBef>
              <a:spcAft>
                <a:spcPts val="0"/>
              </a:spcAft>
              <a:buNone/>
            </a:pPr>
            <a:r>
              <a:rPr lang="en"/>
              <a:t>🍐  To edit the type of question or choices, go back to the "Ask Students a Question" in the Pear Deck sidebar.</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586f84b37_0_4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586f84b37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standard deviation is a measure that tells how spread out a group of numbers in a dataset are. This measure can be found by taking the square root of the variance.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586f84b37_0_4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586f84b37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variance is another measure that is used to describe how far EACH number in the dataset is from the mean. This is calculated by determining the average of the squared differences from the mean. Let’s take a look at what this math actually means.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586f84b37_0_4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586f84b37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CFCFC"/>
                </a:highlight>
              </a:rPr>
              <a:t>Here is our data set, and the mean of this data is 11.1.</a:t>
            </a:r>
            <a:endParaRPr sz="1400">
              <a:solidFill>
                <a:schemeClr val="dk1"/>
              </a:solidFill>
              <a:highlight>
                <a:srgbClr val="FCFCFC"/>
              </a:highlight>
            </a:endParaRPr>
          </a:p>
          <a:p>
            <a:pPr indent="0" lvl="0" marL="0" rtl="0" algn="l">
              <a:spcBef>
                <a:spcPts val="0"/>
              </a:spcBef>
              <a:spcAft>
                <a:spcPts val="0"/>
              </a:spcAft>
              <a:buNone/>
            </a:pPr>
            <a:r>
              <a:t/>
            </a:r>
            <a:endParaRPr sz="1400">
              <a:solidFill>
                <a:schemeClr val="dk1"/>
              </a:solidFill>
              <a:highlight>
                <a:srgbClr val="FCFCFC"/>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586f84b37_0_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586f84b37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CFCFC"/>
                </a:highlight>
              </a:rPr>
              <a:t>First, we subtract the mean from each dataset, so 7 - 11.1 and then 8 - 11.1 and so forth.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586f84b37_0_4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586f84b3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CFCFC"/>
                </a:highlight>
              </a:rPr>
              <a:t>Then we square these values. This is important since we don’t want our negative values and positive values cancelling each other out. Squaring the numbers gets rid of the negatives.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586f84b37_0_4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586f84b37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CFCFC"/>
                </a:highlight>
              </a:rPr>
              <a:t>Now, we take the average of these final numbers, but instead of dividing by the number of data values, we divide by the number minus 1. In this case,there are 10 values - so we will divide by 10 - 1 or 9. There is a pretty sophisticated reason for doing this which is quite complicated and not in the scope of this course, but we encourage you to check it out if you are interested!</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
  <p:cSld name="TITLE">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4"/>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14"/>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69" name="Google Shape;69;p14"/>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2">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5"/>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15"/>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73" name="Google Shape;73;p15"/>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15"/>
          <p:cNvSpPr txBox="1"/>
          <p:nvPr>
            <p:ph idx="1" type="subTitle"/>
          </p:nvPr>
        </p:nvSpPr>
        <p:spPr>
          <a:xfrm>
            <a:off x="335050" y="3024525"/>
            <a:ext cx="4781400" cy="7062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4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p:cSld name="CUSTOM">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6"/>
          <p:cNvSpPr/>
          <p:nvPr/>
        </p:nvSpPr>
        <p:spPr>
          <a:xfrm>
            <a:off x="0" y="-45525"/>
            <a:ext cx="45858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title"/>
          </p:nvPr>
        </p:nvSpPr>
        <p:spPr>
          <a:xfrm>
            <a:off x="307900" y="869325"/>
            <a:ext cx="4138500" cy="1620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1" type="body"/>
          </p:nvPr>
        </p:nvSpPr>
        <p:spPr>
          <a:xfrm>
            <a:off x="5170675" y="842150"/>
            <a:ext cx="3504600" cy="27618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sz="2400"/>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42900" lvl="3" marL="1828800" rtl="0" algn="ctr">
              <a:spcBef>
                <a:spcPts val="0"/>
              </a:spcBef>
              <a:spcAft>
                <a:spcPts val="0"/>
              </a:spcAft>
              <a:buSzPts val="1800"/>
              <a:buChar char="●"/>
              <a:defRPr/>
            </a:lvl4pPr>
            <a:lvl5pPr indent="-342900" lvl="4" marL="2286000" rtl="0" algn="ctr">
              <a:spcBef>
                <a:spcPts val="0"/>
              </a:spcBef>
              <a:spcAft>
                <a:spcPts val="0"/>
              </a:spcAft>
              <a:buSzPts val="1800"/>
              <a:buChar char="○"/>
              <a:defRPr/>
            </a:lvl5pPr>
            <a:lvl6pPr indent="-342900" lvl="5" marL="2743200" rtl="0" algn="ctr">
              <a:spcBef>
                <a:spcPts val="0"/>
              </a:spcBef>
              <a:spcAft>
                <a:spcPts val="0"/>
              </a:spcAft>
              <a:buSzPts val="1800"/>
              <a:buChar char="■"/>
              <a:defRPr/>
            </a:lvl6pPr>
            <a:lvl7pPr indent="-342900" lvl="6" marL="3200400" rtl="0" algn="ctr">
              <a:spcBef>
                <a:spcPts val="0"/>
              </a:spcBef>
              <a:spcAft>
                <a:spcPts val="0"/>
              </a:spcAft>
              <a:buSzPts val="1800"/>
              <a:buChar char="●"/>
              <a:defRPr/>
            </a:lvl7pPr>
            <a:lvl8pPr indent="-342900" lvl="7" marL="3657600" rtl="0" algn="ctr">
              <a:spcBef>
                <a:spcPts val="0"/>
              </a:spcBef>
              <a:spcAft>
                <a:spcPts val="0"/>
              </a:spcAft>
              <a:buSzPts val="1800"/>
              <a:buChar char="○"/>
              <a:defRPr/>
            </a:lvl8pPr>
            <a:lvl9pPr indent="-342900" lvl="8" marL="4114800" rtl="0" algn="ctr">
              <a:spcBef>
                <a:spcPts val="0"/>
              </a:spcBef>
              <a:spcAft>
                <a:spcPts val="0"/>
              </a:spcAft>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APTION_ONLY">
    <p:spTree>
      <p:nvGrpSpPr>
        <p:cNvPr id="79" name="Shape 79"/>
        <p:cNvGrpSpPr/>
        <p:nvPr/>
      </p:nvGrpSpPr>
      <p:grpSpPr>
        <a:xfrm>
          <a:off x="0" y="0"/>
          <a:ext cx="0" cy="0"/>
          <a:chOff x="0" y="0"/>
          <a:chExt cx="0" cy="0"/>
        </a:xfrm>
      </p:grpSpPr>
      <p:sp>
        <p:nvSpPr>
          <p:cNvPr id="80" name="Google Shape;80;p17"/>
          <p:cNvSpPr txBox="1"/>
          <p:nvPr/>
        </p:nvSpPr>
        <p:spPr>
          <a:xfrm>
            <a:off x="228600" y="341375"/>
            <a:ext cx="6349800" cy="11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latin typeface="Proxima Nova"/>
                <a:ea typeface="Proxima Nova"/>
                <a:cs typeface="Proxima Nova"/>
                <a:sym typeface="Proxima Nova"/>
              </a:rPr>
              <a:t>Do you think we do this?z</a:t>
            </a:r>
            <a:endParaRPr sz="4500">
              <a:solidFill>
                <a:srgbClr val="FFFFFF"/>
              </a:solidFill>
              <a:latin typeface="Proxima Nova"/>
              <a:ea typeface="Proxima Nova"/>
              <a:cs typeface="Proxima Nova"/>
              <a:sym typeface="Proxima Nova"/>
            </a:endParaRPr>
          </a:p>
        </p:txBody>
      </p:sp>
      <p:pic>
        <p:nvPicPr>
          <p:cNvPr descr="slide2.png" id="81" name="Google Shape;81;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82" name="Google Shape;82;p17"/>
          <p:cNvSpPr/>
          <p:nvPr/>
        </p:nvSpPr>
        <p:spPr>
          <a:xfrm>
            <a:off x="0" y="0"/>
            <a:ext cx="9144000" cy="16386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type="title"/>
          </p:nvPr>
        </p:nvSpPr>
        <p:spPr>
          <a:xfrm>
            <a:off x="498050" y="307875"/>
            <a:ext cx="8229600" cy="1064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7"/>
          <p:cNvSpPr txBox="1"/>
          <p:nvPr>
            <p:ph idx="1" type="body"/>
          </p:nvPr>
        </p:nvSpPr>
        <p:spPr>
          <a:xfrm>
            <a:off x="584850" y="1883525"/>
            <a:ext cx="7869300" cy="2522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Font typeface="Courier New"/>
              <a:buChar char="●"/>
              <a:defRPr b="1">
                <a:latin typeface="Courier New"/>
                <a:ea typeface="Courier New"/>
                <a:cs typeface="Courier New"/>
                <a:sym typeface="Courier New"/>
              </a:defRPr>
            </a:lvl1pPr>
            <a:lvl2pPr indent="-381000" lvl="1" marL="914400" rtl="0">
              <a:spcBef>
                <a:spcPts val="0"/>
              </a:spcBef>
              <a:spcAft>
                <a:spcPts val="0"/>
              </a:spcAft>
              <a:buSzPts val="2400"/>
              <a:buFont typeface="Courier New"/>
              <a:buChar char="○"/>
              <a:defRPr b="1">
                <a:latin typeface="Courier New"/>
                <a:ea typeface="Courier New"/>
                <a:cs typeface="Courier New"/>
                <a:sym typeface="Courier New"/>
              </a:defRPr>
            </a:lvl2pPr>
            <a:lvl3pPr indent="-381000" lvl="2" marL="1371600" rtl="0">
              <a:spcBef>
                <a:spcPts val="0"/>
              </a:spcBef>
              <a:spcAft>
                <a:spcPts val="0"/>
              </a:spcAft>
              <a:buSzPts val="2400"/>
              <a:buFont typeface="Courier New"/>
              <a:buChar char="■"/>
              <a:defRPr b="1">
                <a:latin typeface="Courier New"/>
                <a:ea typeface="Courier New"/>
                <a:cs typeface="Courier New"/>
                <a:sym typeface="Courier New"/>
              </a:defRPr>
            </a:lvl3pPr>
            <a:lvl4pPr indent="-342900" lvl="3" marL="1828800" rtl="0">
              <a:spcBef>
                <a:spcPts val="0"/>
              </a:spcBef>
              <a:spcAft>
                <a:spcPts val="0"/>
              </a:spcAft>
              <a:buSzPts val="1800"/>
              <a:buFont typeface="Courier New"/>
              <a:buChar char="●"/>
              <a:defRPr b="1">
                <a:latin typeface="Courier New"/>
                <a:ea typeface="Courier New"/>
                <a:cs typeface="Courier New"/>
                <a:sym typeface="Courier New"/>
              </a:defRPr>
            </a:lvl4pPr>
            <a:lvl5pPr indent="-342900" lvl="4" marL="2286000" rtl="0">
              <a:spcBef>
                <a:spcPts val="0"/>
              </a:spcBef>
              <a:spcAft>
                <a:spcPts val="0"/>
              </a:spcAft>
              <a:buSzPts val="1800"/>
              <a:buFont typeface="Courier New"/>
              <a:buChar char="○"/>
              <a:defRPr b="1">
                <a:latin typeface="Courier New"/>
                <a:ea typeface="Courier New"/>
                <a:cs typeface="Courier New"/>
                <a:sym typeface="Courier New"/>
              </a:defRPr>
            </a:lvl5pPr>
            <a:lvl6pPr indent="-342900" lvl="5" marL="2743200" rtl="0">
              <a:spcBef>
                <a:spcPts val="0"/>
              </a:spcBef>
              <a:spcAft>
                <a:spcPts val="0"/>
              </a:spcAft>
              <a:buSzPts val="1800"/>
              <a:buFont typeface="Courier New"/>
              <a:buChar char="■"/>
              <a:defRPr b="1">
                <a:latin typeface="Courier New"/>
                <a:ea typeface="Courier New"/>
                <a:cs typeface="Courier New"/>
                <a:sym typeface="Courier New"/>
              </a:defRPr>
            </a:lvl6pPr>
            <a:lvl7pPr indent="-342900" lvl="6" marL="3200400" rtl="0">
              <a:spcBef>
                <a:spcPts val="0"/>
              </a:spcBef>
              <a:spcAft>
                <a:spcPts val="0"/>
              </a:spcAft>
              <a:buSzPts val="1800"/>
              <a:buFont typeface="Courier New"/>
              <a:buChar char="●"/>
              <a:defRPr b="1">
                <a:latin typeface="Courier New"/>
                <a:ea typeface="Courier New"/>
                <a:cs typeface="Courier New"/>
                <a:sym typeface="Courier New"/>
              </a:defRPr>
            </a:lvl7pPr>
            <a:lvl8pPr indent="-342900" lvl="7" marL="3657600" rtl="0">
              <a:spcBef>
                <a:spcPts val="0"/>
              </a:spcBef>
              <a:spcAft>
                <a:spcPts val="0"/>
              </a:spcAft>
              <a:buSzPts val="1800"/>
              <a:buFont typeface="Courier New"/>
              <a:buChar char="○"/>
              <a:defRPr b="1">
                <a:latin typeface="Courier New"/>
                <a:ea typeface="Courier New"/>
                <a:cs typeface="Courier New"/>
                <a:sym typeface="Courier New"/>
              </a:defRPr>
            </a:lvl8pPr>
            <a:lvl9pPr indent="-342900" lvl="8" marL="4114800" rtl="0">
              <a:spcBef>
                <a:spcPts val="0"/>
              </a:spcBef>
              <a:spcAft>
                <a:spcPts val="0"/>
              </a:spcAft>
              <a:buSzPts val="1800"/>
              <a:buFont typeface="Courier New"/>
              <a:buChar char="■"/>
              <a:defRPr b="1">
                <a:latin typeface="Courier New"/>
                <a:ea typeface="Courier New"/>
                <a:cs typeface="Courier New"/>
                <a:sym typeface="Courier New"/>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type="blank">
  <p:cSld name="BLANK">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8"/>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87" name="Google Shape;87;p18"/>
          <p:cNvSpPr txBox="1"/>
          <p:nvPr>
            <p:ph type="title"/>
          </p:nvPr>
        </p:nvSpPr>
        <p:spPr>
          <a:xfrm>
            <a:off x="1338025" y="2381575"/>
            <a:ext cx="6619500" cy="80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3000">
                <a:solidFill>
                  <a:srgbClr val="27A9E1"/>
                </a:solidFill>
                <a:latin typeface="Lemon"/>
                <a:ea typeface="Lemon"/>
                <a:cs typeface="Lemon"/>
                <a:sym typeface="Lemon"/>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8" name="Google Shape;88;p18"/>
          <p:cNvSpPr txBox="1"/>
          <p:nvPr>
            <p:ph idx="1" type="subTitle"/>
          </p:nvPr>
        </p:nvSpPr>
        <p:spPr>
          <a:xfrm>
            <a:off x="641100" y="40296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for loop (example)">
  <p:cSld name="BLANK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9"/>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1" name="Google Shape;91;p19"/>
          <p:cNvSpPr txBox="1"/>
          <p:nvPr/>
        </p:nvSpPr>
        <p:spPr>
          <a:xfrm>
            <a:off x="1994550" y="2109650"/>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7A9E1"/>
                </a:solidFill>
                <a:latin typeface="Lemon"/>
                <a:ea typeface="Lemon"/>
                <a:cs typeface="Lemon"/>
                <a:sym typeface="Lemon"/>
              </a:rPr>
              <a:t>THE FOR LOOP</a:t>
            </a:r>
            <a:endParaRPr sz="3000">
              <a:solidFill>
                <a:srgbClr val="27A9E1"/>
              </a:solidFill>
              <a:latin typeface="Lemon"/>
              <a:ea typeface="Lemon"/>
              <a:cs typeface="Lemon"/>
              <a:sym typeface="Lemon"/>
            </a:endParaRPr>
          </a:p>
        </p:txBody>
      </p:sp>
      <p:sp>
        <p:nvSpPr>
          <p:cNvPr id="92" name="Google Shape;92;p19"/>
          <p:cNvSpPr txBox="1"/>
          <p:nvPr/>
        </p:nvSpPr>
        <p:spPr>
          <a:xfrm>
            <a:off x="592575" y="40362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p:cSld name="CUSTOM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0"/>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5" name="Google Shape;95;p20"/>
          <p:cNvSpPr txBox="1"/>
          <p:nvPr>
            <p:ph type="title"/>
          </p:nvPr>
        </p:nvSpPr>
        <p:spPr>
          <a:xfrm>
            <a:off x="2263875" y="1838250"/>
            <a:ext cx="4699800" cy="198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solidFill>
                  <a:srgbClr val="27A9E1"/>
                </a:solidFill>
                <a:latin typeface="Lemon"/>
                <a:ea typeface="Lemon"/>
                <a:cs typeface="Lemon"/>
                <a:sym typeface="Lemon"/>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20"/>
          <p:cNvSpPr txBox="1"/>
          <p:nvPr>
            <p:ph idx="1" type="subTitle"/>
          </p:nvPr>
        </p:nvSpPr>
        <p:spPr>
          <a:xfrm>
            <a:off x="661050" y="41745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example">
  <p:cSld name="CUSTOM_2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1"/>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99" name="Google Shape;99;p21"/>
          <p:cNvSpPr txBox="1"/>
          <p:nvPr/>
        </p:nvSpPr>
        <p:spPr>
          <a:xfrm>
            <a:off x="1994550" y="1967388"/>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27A9E1"/>
                </a:solidFill>
                <a:latin typeface="Lemon"/>
                <a:ea typeface="Lemon"/>
                <a:cs typeface="Lemon"/>
                <a:sym typeface="Lemon"/>
              </a:rPr>
              <a:t>THE </a:t>
            </a:r>
            <a:endParaRPr sz="4000">
              <a:solidFill>
                <a:srgbClr val="27A9E1"/>
              </a:solidFill>
              <a:latin typeface="Lemon"/>
              <a:ea typeface="Lemon"/>
              <a:cs typeface="Lemon"/>
              <a:sym typeface="Lemon"/>
            </a:endParaRPr>
          </a:p>
          <a:p>
            <a:pPr indent="0" lvl="0" marL="0" rtl="0" algn="ctr">
              <a:spcBef>
                <a:spcPts val="0"/>
              </a:spcBef>
              <a:spcAft>
                <a:spcPts val="0"/>
              </a:spcAft>
              <a:buNone/>
            </a:pPr>
            <a:r>
              <a:rPr lang="en" sz="4000">
                <a:solidFill>
                  <a:srgbClr val="27A9E1"/>
                </a:solidFill>
                <a:latin typeface="Lemon"/>
                <a:ea typeface="Lemon"/>
                <a:cs typeface="Lemon"/>
                <a:sym typeface="Lemon"/>
              </a:rPr>
              <a:t>FOR LOOP</a:t>
            </a:r>
            <a:endParaRPr sz="4000">
              <a:solidFill>
                <a:srgbClr val="27A9E1"/>
              </a:solidFill>
              <a:latin typeface="Lemon"/>
              <a:ea typeface="Lemon"/>
              <a:cs typeface="Lemon"/>
              <a:sym typeface="Lemon"/>
            </a:endParaRPr>
          </a:p>
        </p:txBody>
      </p:sp>
      <p:sp>
        <p:nvSpPr>
          <p:cNvPr id="100" name="Google Shape;100;p21"/>
          <p:cNvSpPr txBox="1"/>
          <p:nvPr/>
        </p:nvSpPr>
        <p:spPr>
          <a:xfrm>
            <a:off x="592575" y="42648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ing code ">
  <p:cSld name="CUSTOM_5">
    <p:spTree>
      <p:nvGrpSpPr>
        <p:cNvPr id="101" name="Shape 101"/>
        <p:cNvGrpSpPr/>
        <p:nvPr/>
      </p:nvGrpSpPr>
      <p:grpSpPr>
        <a:xfrm>
          <a:off x="0" y="0"/>
          <a:ext cx="0" cy="0"/>
          <a:chOff x="0" y="0"/>
          <a:chExt cx="0" cy="0"/>
        </a:xfrm>
      </p:grpSpPr>
      <p:sp>
        <p:nvSpPr>
          <p:cNvPr id="102" name="Google Shape;102;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03" name="Google Shape;103;p22"/>
          <p:cNvPicPr preferRelativeResize="0"/>
          <p:nvPr/>
        </p:nvPicPr>
        <p:blipFill>
          <a:blip r:embed="rId2">
            <a:alphaModFix/>
          </a:blip>
          <a:stretch>
            <a:fillRect/>
          </a:stretch>
        </p:blipFill>
        <p:spPr>
          <a:xfrm>
            <a:off x="0" y="0"/>
            <a:ext cx="9144000" cy="3834876"/>
          </a:xfrm>
          <a:prstGeom prst="rect">
            <a:avLst/>
          </a:prstGeom>
          <a:noFill/>
          <a:ln>
            <a:noFill/>
          </a:ln>
        </p:spPr>
      </p:pic>
      <p:sp>
        <p:nvSpPr>
          <p:cNvPr id="104" name="Google Shape;104;p22"/>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2"/>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For Loops </a:t>
            </a:r>
            <a:endParaRPr b="1" sz="4500">
              <a:solidFill>
                <a:srgbClr val="FFFFFF"/>
              </a:solidFill>
              <a:latin typeface="Proxima Nova"/>
              <a:ea typeface="Proxima Nova"/>
              <a:cs typeface="Proxima Nova"/>
              <a:sym typeface="Proxima Nova"/>
            </a:endParaRPr>
          </a:p>
        </p:txBody>
      </p:sp>
      <p:sp>
        <p:nvSpPr>
          <p:cNvPr id="106" name="Google Shape;106;p22"/>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2">
  <p:cSld name="CUSTOM_5_1">
    <p:spTree>
      <p:nvGrpSpPr>
        <p:cNvPr id="107" name="Shape 107"/>
        <p:cNvGrpSpPr/>
        <p:nvPr/>
      </p:nvGrpSpPr>
      <p:grpSpPr>
        <a:xfrm>
          <a:off x="0" y="0"/>
          <a:ext cx="0" cy="0"/>
          <a:chOff x="0" y="0"/>
          <a:chExt cx="0" cy="0"/>
        </a:xfrm>
      </p:grpSpPr>
      <p:sp>
        <p:nvSpPr>
          <p:cNvPr id="108" name="Google Shape;108;p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09" name="Google Shape;109;p23"/>
          <p:cNvPicPr preferRelativeResize="0"/>
          <p:nvPr/>
        </p:nvPicPr>
        <p:blipFill>
          <a:blip r:embed="rId2">
            <a:alphaModFix/>
          </a:blip>
          <a:stretch>
            <a:fillRect/>
          </a:stretch>
        </p:blipFill>
        <p:spPr>
          <a:xfrm>
            <a:off x="0" y="0"/>
            <a:ext cx="9144000" cy="3834876"/>
          </a:xfrm>
          <a:prstGeom prst="rect">
            <a:avLst/>
          </a:prstGeom>
          <a:noFill/>
          <a:ln>
            <a:noFill/>
          </a:ln>
        </p:spPr>
      </p:pic>
      <p:sp>
        <p:nvSpPr>
          <p:cNvPr id="110" name="Google Shape;110;p23"/>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
        <p:nvSpPr>
          <p:cNvPr id="111" name="Google Shape;111;p23"/>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copy">
  <p:cSld name="CUSTOM_5_1_1">
    <p:spTree>
      <p:nvGrpSpPr>
        <p:cNvPr id="112" name="Shape 112"/>
        <p:cNvGrpSpPr/>
        <p:nvPr/>
      </p:nvGrpSpPr>
      <p:grpSpPr>
        <a:xfrm>
          <a:off x="0" y="0"/>
          <a:ext cx="0" cy="0"/>
          <a:chOff x="0" y="0"/>
          <a:chExt cx="0" cy="0"/>
        </a:xfrm>
      </p:grpSpPr>
      <p:sp>
        <p:nvSpPr>
          <p:cNvPr id="113" name="Google Shape;113;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14" name="Google Shape;114;p24"/>
          <p:cNvPicPr preferRelativeResize="0"/>
          <p:nvPr/>
        </p:nvPicPr>
        <p:blipFill>
          <a:blip r:embed="rId2">
            <a:alphaModFix/>
          </a:blip>
          <a:stretch>
            <a:fillRect/>
          </a:stretch>
        </p:blipFill>
        <p:spPr>
          <a:xfrm>
            <a:off x="0" y="0"/>
            <a:ext cx="9144000" cy="1105625"/>
          </a:xfrm>
          <a:prstGeom prst="rect">
            <a:avLst/>
          </a:prstGeom>
          <a:noFill/>
          <a:ln>
            <a:noFill/>
          </a:ln>
        </p:spPr>
      </p:pic>
      <p:sp>
        <p:nvSpPr>
          <p:cNvPr id="115" name="Google Shape;115;p24"/>
          <p:cNvSpPr/>
          <p:nvPr/>
        </p:nvSpPr>
        <p:spPr>
          <a:xfrm>
            <a:off x="0" y="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lide2.png" id="116" name="Google Shape;116;p24"/>
          <p:cNvPicPr preferRelativeResize="0"/>
          <p:nvPr/>
        </p:nvPicPr>
        <p:blipFill>
          <a:blip r:embed="rId2">
            <a:alphaModFix/>
          </a:blip>
          <a:stretch>
            <a:fillRect/>
          </a:stretch>
        </p:blipFill>
        <p:spPr>
          <a:xfrm>
            <a:off x="0" y="4836000"/>
            <a:ext cx="9144000" cy="1105625"/>
          </a:xfrm>
          <a:prstGeom prst="rect">
            <a:avLst/>
          </a:prstGeom>
          <a:noFill/>
          <a:ln>
            <a:noFill/>
          </a:ln>
        </p:spPr>
      </p:pic>
      <p:sp>
        <p:nvSpPr>
          <p:cNvPr id="117" name="Google Shape;117;p24"/>
          <p:cNvSpPr/>
          <p:nvPr/>
        </p:nvSpPr>
        <p:spPr>
          <a:xfrm>
            <a:off x="0" y="483600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6">
    <p:spTree>
      <p:nvGrpSpPr>
        <p:cNvPr id="118" name="Shape 118"/>
        <p:cNvGrpSpPr/>
        <p:nvPr/>
      </p:nvGrpSpPr>
      <p:grpSpPr>
        <a:xfrm>
          <a:off x="0" y="0"/>
          <a:ext cx="0" cy="0"/>
          <a:chOff x="0" y="0"/>
          <a:chExt cx="0" cy="0"/>
        </a:xfrm>
      </p:grpSpPr>
      <p:sp>
        <p:nvSpPr>
          <p:cNvPr id="119" name="Google Shape;119;p25"/>
          <p:cNvSpPr txBox="1"/>
          <p:nvPr/>
        </p:nvSpPr>
        <p:spPr>
          <a:xfrm>
            <a:off x="381000" y="1129457"/>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function buildPyramid()</a:t>
            </a: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  /* code goes here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endParaRPr>
          </a:p>
        </p:txBody>
      </p:sp>
      <p:sp>
        <p:nvSpPr>
          <p:cNvPr id="120" name="Google Shape;120;p25"/>
          <p:cNvSpPr/>
          <p:nvPr/>
        </p:nvSpPr>
        <p:spPr>
          <a:xfrm>
            <a:off x="3909088" y="2855825"/>
            <a:ext cx="4037100" cy="1772100"/>
          </a:xfrm>
          <a:prstGeom prst="wedgeRoundRectCallout">
            <a:avLst>
              <a:gd fmla="val -21355" name="adj1"/>
              <a:gd fmla="val -68750" name="adj2"/>
              <a:gd fmla="val 0" name="adj3"/>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33333"/>
              </a:solidFill>
            </a:endParaRPr>
          </a:p>
        </p:txBody>
      </p:sp>
      <p:pic>
        <p:nvPicPr>
          <p:cNvPr descr="slide2.png" id="121" name="Google Shape;121;p25"/>
          <p:cNvPicPr preferRelativeResize="0"/>
          <p:nvPr/>
        </p:nvPicPr>
        <p:blipFill>
          <a:blip r:embed="rId2">
            <a:alphaModFix/>
          </a:blip>
          <a:stretch>
            <a:fillRect/>
          </a:stretch>
        </p:blipFill>
        <p:spPr>
          <a:xfrm>
            <a:off x="0" y="0"/>
            <a:ext cx="9144000" cy="3834876"/>
          </a:xfrm>
          <a:prstGeom prst="rect">
            <a:avLst/>
          </a:prstGeom>
          <a:noFill/>
          <a:ln>
            <a:noFill/>
          </a:ln>
        </p:spPr>
      </p:pic>
      <p:sp>
        <p:nvSpPr>
          <p:cNvPr id="122" name="Google Shape;122;p25"/>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5"/>
          <p:cNvSpPr txBox="1"/>
          <p:nvPr/>
        </p:nvSpPr>
        <p:spPr>
          <a:xfrm>
            <a:off x="252200" y="205975"/>
            <a:ext cx="59307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Naming is crucial</a:t>
            </a:r>
            <a:endParaRPr sz="3800">
              <a:solidFill>
                <a:srgbClr val="FFFFFF"/>
              </a:solidFill>
              <a:latin typeface="Proxima Nova"/>
              <a:ea typeface="Proxima Nova"/>
              <a:cs typeface="Proxima Nova"/>
              <a:sym typeface="Proxima Nova"/>
            </a:endParaRPr>
          </a:p>
        </p:txBody>
      </p:sp>
      <p:sp>
        <p:nvSpPr>
          <p:cNvPr id="124" name="Google Shape;124;p25"/>
          <p:cNvSpPr/>
          <p:nvPr/>
        </p:nvSpPr>
        <p:spPr>
          <a:xfrm>
            <a:off x="3914525" y="2779625"/>
            <a:ext cx="4037100" cy="1772100"/>
          </a:xfrm>
          <a:prstGeom prst="wedgeRoundRectCallout">
            <a:avLst>
              <a:gd fmla="val -21355" name="adj1"/>
              <a:gd fmla="val -68750" name="adj2"/>
              <a:gd fmla="val 0" name="adj3"/>
            </a:avLst>
          </a:prstGeom>
          <a:solidFill>
            <a:srgbClr val="27A9E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txBox="1"/>
          <p:nvPr/>
        </p:nvSpPr>
        <p:spPr>
          <a:xfrm>
            <a:off x="4338600" y="3198625"/>
            <a:ext cx="3573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From this name, it’s clear what the function does </a:t>
            </a:r>
            <a:endParaRPr sz="24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definition">
  <p:cSld name="CUSTOM_3">
    <p:bg>
      <p:bgPr>
        <a:blipFill>
          <a:blip r:embed="rId2">
            <a:alphaModFix/>
          </a:blip>
          <a:stretch>
            <a:fillRect/>
          </a:stretch>
        </a:blipFill>
      </p:bgPr>
    </p:bg>
    <p:spTree>
      <p:nvGrpSpPr>
        <p:cNvPr id="126" name="Shape 126"/>
        <p:cNvGrpSpPr/>
        <p:nvPr/>
      </p:nvGrpSpPr>
      <p:grpSpPr>
        <a:xfrm>
          <a:off x="0" y="0"/>
          <a:ext cx="0" cy="0"/>
          <a:chOff x="0" y="0"/>
          <a:chExt cx="0" cy="0"/>
        </a:xfrm>
      </p:grpSpPr>
      <p:pic>
        <p:nvPicPr>
          <p:cNvPr descr="slide2.png" id="127" name="Google Shape;127;p26"/>
          <p:cNvPicPr preferRelativeResize="0"/>
          <p:nvPr/>
        </p:nvPicPr>
        <p:blipFill>
          <a:blip r:embed="rId3">
            <a:alphaModFix/>
          </a:blip>
          <a:stretch>
            <a:fillRect/>
          </a:stretch>
        </p:blipFill>
        <p:spPr>
          <a:xfrm>
            <a:off x="0" y="0"/>
            <a:ext cx="9144000" cy="3834876"/>
          </a:xfrm>
          <a:prstGeom prst="rect">
            <a:avLst/>
          </a:prstGeom>
          <a:noFill/>
          <a:ln>
            <a:noFill/>
          </a:ln>
        </p:spPr>
      </p:pic>
      <p:sp>
        <p:nvSpPr>
          <p:cNvPr id="128" name="Google Shape;128;p26"/>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6"/>
          <p:cNvSpPr txBox="1"/>
          <p:nvPr>
            <p:ph type="title"/>
          </p:nvPr>
        </p:nvSpPr>
        <p:spPr>
          <a:xfrm>
            <a:off x="443725" y="244500"/>
            <a:ext cx="6384000" cy="760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26"/>
          <p:cNvSpPr txBox="1"/>
          <p:nvPr>
            <p:ph idx="1" type="subTitle"/>
          </p:nvPr>
        </p:nvSpPr>
        <p:spPr>
          <a:xfrm>
            <a:off x="1466975" y="2327250"/>
            <a:ext cx="3667500" cy="8874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131" name="Google Shape;131;p26"/>
          <p:cNvSpPr txBox="1"/>
          <p:nvPr>
            <p:ph idx="2" type="body"/>
          </p:nvPr>
        </p:nvSpPr>
        <p:spPr>
          <a:xfrm>
            <a:off x="5994725" y="1648100"/>
            <a:ext cx="2879700" cy="2327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definition 1 (example)">
  <p:cSld name="CUSTOM_3_1">
    <p:bg>
      <p:bgPr>
        <a:blipFill>
          <a:blip r:embed="rId2">
            <a:alphaModFix/>
          </a:blip>
          <a:stretch>
            <a:fillRect/>
          </a:stretch>
        </a:blipFill>
      </p:bgPr>
    </p:bg>
    <p:spTree>
      <p:nvGrpSpPr>
        <p:cNvPr id="132" name="Shape 132"/>
        <p:cNvGrpSpPr/>
        <p:nvPr/>
      </p:nvGrpSpPr>
      <p:grpSpPr>
        <a:xfrm>
          <a:off x="0" y="0"/>
          <a:ext cx="0" cy="0"/>
          <a:chOff x="0" y="0"/>
          <a:chExt cx="0" cy="0"/>
        </a:xfrm>
      </p:grpSpPr>
      <p:pic>
        <p:nvPicPr>
          <p:cNvPr descr="slide2.png" id="133" name="Google Shape;133;p27"/>
          <p:cNvPicPr preferRelativeResize="0"/>
          <p:nvPr/>
        </p:nvPicPr>
        <p:blipFill>
          <a:blip r:embed="rId3">
            <a:alphaModFix/>
          </a:blip>
          <a:stretch>
            <a:fillRect/>
          </a:stretch>
        </p:blipFill>
        <p:spPr>
          <a:xfrm>
            <a:off x="0" y="0"/>
            <a:ext cx="9144000" cy="3834876"/>
          </a:xfrm>
          <a:prstGeom prst="rect">
            <a:avLst/>
          </a:prstGeom>
          <a:noFill/>
          <a:ln>
            <a:noFill/>
          </a:ln>
        </p:spPr>
      </p:pic>
      <p:sp>
        <p:nvSpPr>
          <p:cNvPr id="134" name="Google Shape;134;p27"/>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7"/>
          <p:cNvSpPr txBox="1"/>
          <p:nvPr/>
        </p:nvSpPr>
        <p:spPr>
          <a:xfrm>
            <a:off x="396250" y="214025"/>
            <a:ext cx="5430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Calling a function</a:t>
            </a:r>
            <a:endParaRPr sz="3800">
              <a:solidFill>
                <a:srgbClr val="FFFFFF"/>
              </a:solidFill>
              <a:latin typeface="Proxima Nova"/>
              <a:ea typeface="Proxima Nova"/>
              <a:cs typeface="Proxima Nova"/>
              <a:sym typeface="Proxima Nova"/>
            </a:endParaRPr>
          </a:p>
        </p:txBody>
      </p:sp>
      <p:sp>
        <p:nvSpPr>
          <p:cNvPr id="136" name="Google Shape;136;p27"/>
          <p:cNvSpPr txBox="1"/>
          <p:nvPr/>
        </p:nvSpPr>
        <p:spPr>
          <a:xfrm>
            <a:off x="1407600" y="2225900"/>
            <a:ext cx="3687000" cy="10128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
        <p:nvSpPr>
          <p:cNvPr id="137" name="Google Shape;137;p27"/>
          <p:cNvSpPr txBox="1"/>
          <p:nvPr/>
        </p:nvSpPr>
        <p:spPr>
          <a:xfrm>
            <a:off x="5928675" y="2275875"/>
            <a:ext cx="2753700" cy="19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33333"/>
                </a:solidFill>
                <a:latin typeface="Proxima Nova"/>
                <a:ea typeface="Proxima Nova"/>
                <a:cs typeface="Proxima Nova"/>
                <a:sym typeface="Proxima Nova"/>
              </a:rPr>
              <a:t>Calling a function:</a:t>
            </a:r>
            <a:r>
              <a:rPr lang="en" sz="2400">
                <a:solidFill>
                  <a:srgbClr val="333333"/>
                </a:solidFill>
                <a:latin typeface="Proxima Nova"/>
                <a:ea typeface="Proxima Nova"/>
                <a:cs typeface="Proxima Nova"/>
                <a:sym typeface="Proxima Nova"/>
              </a:rPr>
              <a:t> causing the action to actually happen</a:t>
            </a:r>
            <a:endParaRPr sz="24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code">
  <p:cSld name="CUSTOM_4">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descr="slide2.png" id="139" name="Google Shape;139;p28"/>
          <p:cNvPicPr preferRelativeResize="0"/>
          <p:nvPr/>
        </p:nvPicPr>
        <p:blipFill>
          <a:blip r:embed="rId3">
            <a:alphaModFix/>
          </a:blip>
          <a:stretch>
            <a:fillRect/>
          </a:stretch>
        </p:blipFill>
        <p:spPr>
          <a:xfrm>
            <a:off x="0" y="0"/>
            <a:ext cx="9144000" cy="3834876"/>
          </a:xfrm>
          <a:prstGeom prst="rect">
            <a:avLst/>
          </a:prstGeom>
          <a:noFill/>
          <a:ln>
            <a:noFill/>
          </a:ln>
        </p:spPr>
      </p:pic>
      <p:sp>
        <p:nvSpPr>
          <p:cNvPr id="140" name="Google Shape;140;p28"/>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8"/>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Functions</a:t>
            </a:r>
            <a:endParaRPr b="1" sz="4500">
              <a:solidFill>
                <a:srgbClr val="FFFFFF"/>
              </a:solidFill>
              <a:latin typeface="Proxima Nova"/>
              <a:ea typeface="Proxima Nova"/>
              <a:cs typeface="Proxima Nova"/>
              <a:sym typeface="Proxima Nova"/>
            </a:endParaRPr>
          </a:p>
        </p:txBody>
      </p:sp>
      <p:sp>
        <p:nvSpPr>
          <p:cNvPr id="142" name="Google Shape;142;p28"/>
          <p:cNvSpPr txBox="1"/>
          <p:nvPr/>
        </p:nvSpPr>
        <p:spPr>
          <a:xfrm>
            <a:off x="2301750" y="1411050"/>
            <a:ext cx="4540500" cy="3000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USTOM_4_1">
    <p:bg>
      <p:bgPr>
        <a:blipFill>
          <a:blip r:embed="rId2">
            <a:alphaModFix/>
          </a:blip>
          <a:stretch>
            <a:fillRect/>
          </a:stretch>
        </a:blipFill>
      </p:bgPr>
    </p:bg>
    <p:spTree>
      <p:nvGrpSpPr>
        <p:cNvPr id="143" name="Shape 143"/>
        <p:cNvGrpSpPr/>
        <p:nvPr/>
      </p:nvGrpSpPr>
      <p:grpSpPr>
        <a:xfrm>
          <a:off x="0" y="0"/>
          <a:ext cx="0" cy="0"/>
          <a:chOff x="0" y="0"/>
          <a:chExt cx="0" cy="0"/>
        </a:xfrm>
      </p:grpSpPr>
      <p:pic>
        <p:nvPicPr>
          <p:cNvPr descr="slide2.png" id="144" name="Google Shape;144;p29"/>
          <p:cNvPicPr preferRelativeResize="0"/>
          <p:nvPr/>
        </p:nvPicPr>
        <p:blipFill>
          <a:blip r:embed="rId3">
            <a:alphaModFix/>
          </a:blip>
          <a:stretch>
            <a:fillRect/>
          </a:stretch>
        </p:blipFill>
        <p:spPr>
          <a:xfrm>
            <a:off x="0" y="0"/>
            <a:ext cx="9144000" cy="3834876"/>
          </a:xfrm>
          <a:prstGeom prst="rect">
            <a:avLst/>
          </a:prstGeom>
          <a:noFill/>
          <a:ln>
            <a:noFill/>
          </a:ln>
        </p:spPr>
      </p:pic>
      <p:sp>
        <p:nvSpPr>
          <p:cNvPr id="145" name="Google Shape;145;p29"/>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txBox="1"/>
          <p:nvPr>
            <p:ph type="title"/>
          </p:nvPr>
        </p:nvSpPr>
        <p:spPr>
          <a:xfrm>
            <a:off x="371275" y="362225"/>
            <a:ext cx="7099500" cy="724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9"/>
          <p:cNvSpPr txBox="1"/>
          <p:nvPr>
            <p:ph idx="1" type="subTitle"/>
          </p:nvPr>
        </p:nvSpPr>
        <p:spPr>
          <a:xfrm>
            <a:off x="2635150" y="2218575"/>
            <a:ext cx="3921000" cy="17748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solidFill>
                  <a:srgbClr val="333333"/>
                </a:solidFill>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callout">
  <p:cSld name="CUSTOM_7">
    <p:spTree>
      <p:nvGrpSpPr>
        <p:cNvPr id="148" name="Shape 148"/>
        <p:cNvGrpSpPr/>
        <p:nvPr/>
      </p:nvGrpSpPr>
      <p:grpSpPr>
        <a:xfrm>
          <a:off x="0" y="0"/>
          <a:ext cx="0" cy="0"/>
          <a:chOff x="0" y="0"/>
          <a:chExt cx="0" cy="0"/>
        </a:xfrm>
      </p:grpSpPr>
      <p:sp>
        <p:nvSpPr>
          <p:cNvPr id="149" name="Google Shape;149;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150" name="Google Shape;150;p30"/>
          <p:cNvPicPr preferRelativeResize="0"/>
          <p:nvPr/>
        </p:nvPicPr>
        <p:blipFill>
          <a:blip r:embed="rId2">
            <a:alphaModFix/>
          </a:blip>
          <a:stretch>
            <a:fillRect/>
          </a:stretch>
        </p:blipFill>
        <p:spPr>
          <a:xfrm>
            <a:off x="0" y="0"/>
            <a:ext cx="9144000" cy="3834876"/>
          </a:xfrm>
          <a:prstGeom prst="rect">
            <a:avLst/>
          </a:prstGeom>
          <a:noFill/>
          <a:ln>
            <a:noFill/>
          </a:ln>
        </p:spPr>
      </p:pic>
      <p:sp>
        <p:nvSpPr>
          <p:cNvPr id="151" name="Google Shape;151;p30"/>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0"/>
          <p:cNvSpPr/>
          <p:nvPr/>
        </p:nvSpPr>
        <p:spPr>
          <a:xfrm>
            <a:off x="1358525" y="1577100"/>
            <a:ext cx="6355500" cy="1699800"/>
          </a:xfrm>
          <a:prstGeom prst="roundRect">
            <a:avLst>
              <a:gd fmla="val 847" name="adj"/>
            </a:avLst>
          </a:prstGeom>
          <a:noFill/>
          <a:ln cap="flat" cmpd="sng" w="381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p:cSld name="CUSTOM_8">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31"/>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1">
  <p:cSld name="CUSTOM_8_1">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32"/>
          <p:cNvSpPr/>
          <p:nvPr/>
        </p:nvSpPr>
        <p:spPr>
          <a:xfrm>
            <a:off x="1454100" y="1790025"/>
            <a:ext cx="6235800" cy="2181300"/>
          </a:xfrm>
          <a:prstGeom prst="roundRect">
            <a:avLst>
              <a:gd fmla="val 847" name="adj"/>
            </a:avLst>
          </a:prstGeom>
          <a:noFill/>
          <a:ln cap="flat" cmpd="sng" w="762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
        <p:nvSpPr>
          <p:cNvPr id="159" name="Google Shape;159;p32"/>
          <p:cNvSpPr txBox="1"/>
          <p:nvPr>
            <p:ph idx="1" type="body"/>
          </p:nvPr>
        </p:nvSpPr>
        <p:spPr>
          <a:xfrm>
            <a:off x="1584700" y="1937875"/>
            <a:ext cx="5940300" cy="1874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333333"/>
              </a:buClr>
              <a:buSzPts val="2400"/>
              <a:buFont typeface="Courier New"/>
              <a:buChar char="●"/>
              <a:defRPr b="1" sz="2400">
                <a:solidFill>
                  <a:srgbClr val="333333"/>
                </a:solidFill>
                <a:latin typeface="Courier New"/>
                <a:ea typeface="Courier New"/>
                <a:cs typeface="Courier New"/>
                <a:sym typeface="Courier New"/>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60" name="Shape 160"/>
        <p:cNvGrpSpPr/>
        <p:nvPr/>
      </p:nvGrpSpPr>
      <p:grpSpPr>
        <a:xfrm>
          <a:off x="0" y="0"/>
          <a:ext cx="0" cy="0"/>
          <a:chOff x="0" y="0"/>
          <a:chExt cx="0" cy="0"/>
        </a:xfrm>
      </p:grpSpPr>
      <p:sp>
        <p:nvSpPr>
          <p:cNvPr id="161" name="Google Shape;161;p33"/>
          <p:cNvSpPr/>
          <p:nvPr/>
        </p:nvSpPr>
        <p:spPr>
          <a:xfrm>
            <a:off x="0" y="0"/>
            <a:ext cx="9144000" cy="5143500"/>
          </a:xfrm>
          <a:prstGeom prst="rect">
            <a:avLst/>
          </a:prstGeom>
          <a:solidFill>
            <a:srgbClr val="2D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4EAED3"/>
              </a:solidFill>
              <a:latin typeface="Calibri"/>
              <a:ea typeface="Calibri"/>
              <a:cs typeface="Calibri"/>
              <a:sym typeface="Calibri"/>
            </a:endParaRPr>
          </a:p>
        </p:txBody>
      </p:sp>
      <p:sp>
        <p:nvSpPr>
          <p:cNvPr id="162" name="Google Shape;162;p33"/>
          <p:cNvSpPr txBox="1"/>
          <p:nvPr>
            <p:ph type="ctrTitle"/>
          </p:nvPr>
        </p:nvSpPr>
        <p:spPr>
          <a:xfrm>
            <a:off x="311708" y="689500"/>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Font typeface="Proxima Nova"/>
              <a:buNone/>
              <a:defRPr b="1" sz="4800">
                <a:solidFill>
                  <a:srgbClr val="FFFFFF"/>
                </a:solidFill>
                <a:latin typeface="Proxima Nova"/>
                <a:ea typeface="Proxima Nova"/>
                <a:cs typeface="Proxima Nova"/>
                <a:sym typeface="Proxima Nov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3" name="Google Shape;16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64" name="Google Shape;164;p33"/>
          <p:cNvPicPr preferRelativeResize="0"/>
          <p:nvPr/>
        </p:nvPicPr>
        <p:blipFill>
          <a:blip r:embed="rId2">
            <a:alphaModFix/>
          </a:blip>
          <a:stretch>
            <a:fillRect/>
          </a:stretch>
        </p:blipFill>
        <p:spPr>
          <a:xfrm>
            <a:off x="7600876" y="4453875"/>
            <a:ext cx="786488" cy="344180"/>
          </a:xfrm>
          <a:prstGeom prst="rect">
            <a:avLst/>
          </a:prstGeom>
          <a:noFill/>
          <a:ln>
            <a:noFill/>
          </a:ln>
        </p:spPr>
      </p:pic>
      <p:cxnSp>
        <p:nvCxnSpPr>
          <p:cNvPr id="165" name="Google Shape;165;p33"/>
          <p:cNvCxnSpPr/>
          <p:nvPr/>
        </p:nvCxnSpPr>
        <p:spPr>
          <a:xfrm>
            <a:off x="3200550" y="2816575"/>
            <a:ext cx="2742900" cy="6300"/>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cab Slide" type="titleOnly">
  <p:cSld name="TITLE_ONLY">
    <p:spTree>
      <p:nvGrpSpPr>
        <p:cNvPr id="166" name="Shape 166"/>
        <p:cNvGrpSpPr/>
        <p:nvPr/>
      </p:nvGrpSpPr>
      <p:grpSpPr>
        <a:xfrm>
          <a:off x="0" y="0"/>
          <a:ext cx="0" cy="0"/>
          <a:chOff x="0" y="0"/>
          <a:chExt cx="0" cy="0"/>
        </a:xfrm>
      </p:grpSpPr>
      <p:sp>
        <p:nvSpPr>
          <p:cNvPr id="167" name="Google Shape;16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8" name="Google Shape;168;p34"/>
          <p:cNvSpPr txBox="1"/>
          <p:nvPr/>
        </p:nvSpPr>
        <p:spPr>
          <a:xfrm>
            <a:off x="388375" y="324350"/>
            <a:ext cx="6373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D8EC2"/>
                </a:solidFill>
                <a:latin typeface="Proxima Nova"/>
                <a:ea typeface="Proxima Nova"/>
                <a:cs typeface="Proxima Nova"/>
                <a:sym typeface="Proxima Nova"/>
              </a:rPr>
              <a:t>Concepts Learned this Lesson</a:t>
            </a:r>
            <a:endParaRPr sz="3600">
              <a:solidFill>
                <a:srgbClr val="2D8EC2"/>
              </a:solidFill>
              <a:latin typeface="Proxima Nova"/>
              <a:ea typeface="Proxima Nova"/>
              <a:cs typeface="Proxima Nova"/>
              <a:sym typeface="Proxima Nova"/>
            </a:endParaRPr>
          </a:p>
        </p:txBody>
      </p:sp>
      <p:cxnSp>
        <p:nvCxnSpPr>
          <p:cNvPr id="169" name="Google Shape;169;p34"/>
          <p:cNvCxnSpPr/>
          <p:nvPr/>
        </p:nvCxnSpPr>
        <p:spPr>
          <a:xfrm>
            <a:off x="933314" y="1073525"/>
            <a:ext cx="2742900" cy="6300"/>
          </a:xfrm>
          <a:prstGeom prst="straightConnector1">
            <a:avLst/>
          </a:prstGeom>
          <a:noFill/>
          <a:ln cap="flat" cmpd="sng" w="38100">
            <a:solidFill>
              <a:srgbClr val="2D8EC2"/>
            </a:solidFill>
            <a:prstDash val="solid"/>
            <a:round/>
            <a:headEnd len="sm" w="sm" type="none"/>
            <a:tailEnd len="sm" w="sm" type="none"/>
          </a:ln>
        </p:spPr>
      </p:cxnSp>
      <p:graphicFrame>
        <p:nvGraphicFramePr>
          <p:cNvPr id="170" name="Google Shape;170;p34"/>
          <p:cNvGraphicFramePr/>
          <p:nvPr/>
        </p:nvGraphicFramePr>
        <p:xfrm>
          <a:off x="993813" y="1655973"/>
          <a:ext cx="3000000" cy="3000000"/>
        </p:xfrm>
        <a:graphic>
          <a:graphicData uri="http://schemas.openxmlformats.org/drawingml/2006/table">
            <a:tbl>
              <a:tblPr>
                <a:noFill/>
                <a:tableStyleId>{7133B162-C23A-4011-95AC-CE378F0596E5}</a:tableStyleId>
              </a:tblPr>
              <a:tblGrid>
                <a:gridCol w="3619500"/>
                <a:gridCol w="3619500"/>
              </a:tblGrid>
              <a:tr h="67900">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Term</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Definition</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r>
            </a:tbl>
          </a:graphicData>
        </a:graphic>
      </p:graphicFrame>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1.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333333"/>
              </a:buClr>
              <a:buSzPts val="3600"/>
              <a:buFont typeface="Proxima Nova"/>
              <a:buNone/>
              <a:defRPr sz="3600">
                <a:solidFill>
                  <a:srgbClr val="333333"/>
                </a:solidFill>
                <a:latin typeface="Proxima Nova"/>
                <a:ea typeface="Proxima Nova"/>
                <a:cs typeface="Proxima Nova"/>
                <a:sym typeface="Proxima Nova"/>
              </a:defRPr>
            </a:lvl1pPr>
            <a:lvl2pPr lvl="1" rtl="0">
              <a:spcBef>
                <a:spcPts val="0"/>
              </a:spcBef>
              <a:spcAft>
                <a:spcPts val="0"/>
              </a:spcAft>
              <a:buClr>
                <a:srgbClr val="555555"/>
              </a:buClr>
              <a:buSzPts val="3600"/>
              <a:buNone/>
              <a:defRPr b="1" sz="3600">
                <a:solidFill>
                  <a:srgbClr val="555555"/>
                </a:solidFill>
              </a:defRPr>
            </a:lvl2pPr>
            <a:lvl3pPr lvl="2" rtl="0">
              <a:spcBef>
                <a:spcPts val="0"/>
              </a:spcBef>
              <a:spcAft>
                <a:spcPts val="0"/>
              </a:spcAft>
              <a:buClr>
                <a:srgbClr val="555555"/>
              </a:buClr>
              <a:buSzPts val="3600"/>
              <a:buNone/>
              <a:defRPr b="1" sz="3600">
                <a:solidFill>
                  <a:srgbClr val="555555"/>
                </a:solidFill>
              </a:defRPr>
            </a:lvl3pPr>
            <a:lvl4pPr lvl="3" rtl="0">
              <a:spcBef>
                <a:spcPts val="0"/>
              </a:spcBef>
              <a:spcAft>
                <a:spcPts val="0"/>
              </a:spcAft>
              <a:buClr>
                <a:srgbClr val="555555"/>
              </a:buClr>
              <a:buSzPts val="3600"/>
              <a:buNone/>
              <a:defRPr b="1" sz="3600">
                <a:solidFill>
                  <a:srgbClr val="555555"/>
                </a:solidFill>
              </a:defRPr>
            </a:lvl4pPr>
            <a:lvl5pPr lvl="4" rtl="0">
              <a:spcBef>
                <a:spcPts val="0"/>
              </a:spcBef>
              <a:spcAft>
                <a:spcPts val="0"/>
              </a:spcAft>
              <a:buClr>
                <a:srgbClr val="555555"/>
              </a:buClr>
              <a:buSzPts val="3600"/>
              <a:buNone/>
              <a:defRPr b="1" sz="3600">
                <a:solidFill>
                  <a:srgbClr val="555555"/>
                </a:solidFill>
              </a:defRPr>
            </a:lvl5pPr>
            <a:lvl6pPr lvl="5" rtl="0">
              <a:spcBef>
                <a:spcPts val="0"/>
              </a:spcBef>
              <a:spcAft>
                <a:spcPts val="0"/>
              </a:spcAft>
              <a:buClr>
                <a:srgbClr val="555555"/>
              </a:buClr>
              <a:buSzPts val="3600"/>
              <a:buNone/>
              <a:defRPr b="1" sz="3600">
                <a:solidFill>
                  <a:srgbClr val="555555"/>
                </a:solidFill>
              </a:defRPr>
            </a:lvl6pPr>
            <a:lvl7pPr lvl="6" rtl="0">
              <a:spcBef>
                <a:spcPts val="0"/>
              </a:spcBef>
              <a:spcAft>
                <a:spcPts val="0"/>
              </a:spcAft>
              <a:buClr>
                <a:srgbClr val="555555"/>
              </a:buClr>
              <a:buSzPts val="3600"/>
              <a:buNone/>
              <a:defRPr b="1" sz="3600">
                <a:solidFill>
                  <a:srgbClr val="555555"/>
                </a:solidFill>
              </a:defRPr>
            </a:lvl7pPr>
            <a:lvl8pPr lvl="7" rtl="0">
              <a:spcBef>
                <a:spcPts val="0"/>
              </a:spcBef>
              <a:spcAft>
                <a:spcPts val="0"/>
              </a:spcAft>
              <a:buClr>
                <a:srgbClr val="555555"/>
              </a:buClr>
              <a:buSzPts val="3600"/>
              <a:buNone/>
              <a:defRPr b="1" sz="3600">
                <a:solidFill>
                  <a:srgbClr val="555555"/>
                </a:solidFill>
              </a:defRPr>
            </a:lvl8pPr>
            <a:lvl9pPr lvl="8" rtl="0">
              <a:spcBef>
                <a:spcPts val="0"/>
              </a:spcBef>
              <a:spcAft>
                <a:spcPts val="0"/>
              </a:spcAft>
              <a:buClr>
                <a:srgbClr val="555555"/>
              </a:buClr>
              <a:buSzPts val="3600"/>
              <a:buNone/>
              <a:defRPr b="1" sz="3600">
                <a:solidFill>
                  <a:srgbClr val="555555"/>
                </a:solidFill>
              </a:defRPr>
            </a:lvl9pPr>
          </a:lstStyle>
          <a:p/>
        </p:txBody>
      </p:sp>
      <p:sp>
        <p:nvSpPr>
          <p:cNvPr id="65" name="Google Shape;65;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555555"/>
              </a:buClr>
              <a:buSzPts val="3000"/>
              <a:buFont typeface="Proxima Nova"/>
              <a:buChar char="●"/>
              <a:defRPr sz="3000">
                <a:solidFill>
                  <a:srgbClr val="555555"/>
                </a:solidFill>
                <a:latin typeface="Proxima Nova"/>
                <a:ea typeface="Proxima Nova"/>
                <a:cs typeface="Proxima Nova"/>
                <a:sym typeface="Proxima Nova"/>
              </a:defRPr>
            </a:lvl1pPr>
            <a:lvl2pPr indent="-381000" lvl="1" marL="914400" rtl="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2pPr>
            <a:lvl3pPr indent="-381000" lvl="2" marL="1371600" rtl="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3pPr>
            <a:lvl4pPr indent="-342900" lvl="3" marL="18288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4pPr>
            <a:lvl5pPr indent="-342900" lvl="4" marL="22860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5pPr>
            <a:lvl6pPr indent="-342900" lvl="5" marL="27432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6pPr>
            <a:lvl7pPr indent="-342900" lvl="6" marL="32004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7pPr>
            <a:lvl8pPr indent="-342900" lvl="7" marL="36576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8pPr>
            <a:lvl9pPr indent="-342900" lvl="8" marL="41148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QsIDUsIDYsIDcsIDcsIDkiLCIzMDAsIDMwMSwgMzAyLCAzMDciLCI0NSwgNzgsIDk4LCAxMDQiLCIxNSwgMTcsIDE5LCAyMCwgMjUiXX0=pearId=magic-pear-shape-identifier" TargetMode="External"/><Relationship Id="rId4" Type="http://schemas.openxmlformats.org/officeDocument/2006/relationships/image" Target="../media/image12.png"/><Relationship Id="rId5" Type="http://schemas.openxmlformats.org/officeDocument/2006/relationships/hyperlink" Target="http://dontchangethislink.peardeckmagic.zone?eyJ0eXBlIjoiZ29vZ2xlLXNsaWRlcy1hZGRvbi1yZXNwb25zZS1mb290ZXIiLCJsYXN0RWRpdGVkQnkiOiJ1bmtub3duIiwicHJlc2VudGF0aW9uSWQiOiIxUFlHOHhBUm8wSUhqeWhkYTlFUS1ocTVoWG1LQU9aZjl6RktoQzIySmNIYyIsImNvbnRlbnRJZCI6ImN1c3RvbS1yZXNwb25zZS1tdWx0aXBsZUNob2ljZSIsInNsaWRlSWQiOiJnZTU4NmY4NGIzN18wXzc3NSIsImNvbnRlbnRJbnN0YW5jZUlkIjoiMVBZRzh4QVJvMElIanloZGE5RVEtaHE1aFhtS0FPWmY5ekZLaEMyMkpjSGMvZTRkMzAxODMtMjQ4OC00ZGY1LThhYzctMzMwOTJiZDRkOGU3In0=pearId=magic-pear-metadata-identifie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IsIDMsIDYsIDgsIDEwIiwiNSwgMTAsIDE1LCAxNyIsIjIsIDMsIDcsIDksIDE2IiwiNSwgNywgOCwgMTAsIDE1Il19pearId=magic-pear-shape-identifier" TargetMode="External"/><Relationship Id="rId4" Type="http://schemas.openxmlformats.org/officeDocument/2006/relationships/image" Target="../media/image8.png"/><Relationship Id="rId5" Type="http://schemas.openxmlformats.org/officeDocument/2006/relationships/hyperlink" Target="http://dontchangethislink.peardeckmagic.zone?eyJ0eXBlIjoiZ29vZ2xlLXNsaWRlcy1hZGRvbi1yZXNwb25zZS1mb290ZXIiLCJsYXN0RWRpdGVkQnkiOiJ1bmtub3duIiwicHJlc2VudGF0aW9uSWQiOiIxUFlHOHhBUm8wSUhqeWhkYTlFUS1ocTVoWG1LQU9aZjl6RktoQzIySmNIYyIsImNvbnRlbnRJZCI6ImN1c3RvbS1yZXNwb25zZS1tdWx0aXBsZUNob2ljZSIsInNsaWRlSWQiOiJnZTU4NmY4NGIzN18wXzc4MCIsImNvbnRlbnRJbnN0YW5jZUlkIjoiMVBZRzh4QVJvMElIanloZGE5RVEtaHE1aFhtS0FPWmY5ekZLaEMyMkpjSGMvOWYwY2JiNWMtNGU5Zi00MmJiLWEyODQtMjUxOTQyZGQyNmFhIn0=pearId=magic-pear-metadata-identifi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jMsIDUsIDgsIDksIDEzLCAxNSwgMjAiLCIyLCA2LCA4LCAxMSwgMTIsIDE1LCAxOSIsIjEsIDMsIDYsIDEwLCAxMSwgMTQsIDE4IiwiNCwgNSwgNywgMTAsIDEyLCAxOSwgMTkiXX0=pearId=magic-pear-shape-identifier" TargetMode="External"/><Relationship Id="rId4" Type="http://schemas.openxmlformats.org/officeDocument/2006/relationships/image" Target="../media/image14.png"/><Relationship Id="rId5" Type="http://schemas.openxmlformats.org/officeDocument/2006/relationships/hyperlink" Target="http://dontchangethislink.peardeckmagic.zone?eyJ0eXBlIjoiZ29vZ2xlLXNsaWRlcy1hZGRvbi1yZXNwb25zZS1mb290ZXIiLCJsYXN0RWRpdGVkQnkiOiJ1bmtub3duIiwicHJlc2VudGF0aW9uSWQiOiIxUFlHOHhBUm8wSUhqeWhkYTlFUS1ocTVoWG1LQU9aZjl6RktoQzIySmNIYyIsImNvbnRlbnRJZCI6ImN1c3RvbS1yZXNwb25zZS1tdWx0aXBsZUNob2ljZSIsInNsaWRlSWQiOiJnZTU4NmY4NGIzN18wXzc4NSIsImNvbnRlbnRJbnN0YW5jZUlkIjoiMVBZRzh4QVJvMElIanloZGE5RVEtaHE1aFhtS0FPWmY5ekZLaEMyMkpjSGMvOTMyZjRiNDgtN2QzNC00NjFhLWIzNGEtMDU2MTM3YzRkYmNiIn0=pearId=magic-pear-metadata-identifi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type="ctrTitle"/>
          </p:nvPr>
        </p:nvSpPr>
        <p:spPr>
          <a:xfrm>
            <a:off x="390525" y="1819275"/>
            <a:ext cx="8222100" cy="9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Lesson 6 - Measures of Spread</a:t>
            </a:r>
            <a:endParaRPr/>
          </a:p>
        </p:txBody>
      </p:sp>
      <p:sp>
        <p:nvSpPr>
          <p:cNvPr id="176" name="Google Shape;176;p35"/>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Mack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251" name="Google Shape;251;p44"/>
          <p:cNvSpPr txBox="1"/>
          <p:nvPr>
            <p:ph idx="1" type="body"/>
          </p:nvPr>
        </p:nvSpPr>
        <p:spPr>
          <a:xfrm>
            <a:off x="458075" y="13002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1600">
                <a:solidFill>
                  <a:srgbClr val="434343"/>
                </a:solidFill>
              </a:rPr>
              <a:t>Variance:</a:t>
            </a:r>
            <a:r>
              <a:rPr lang="en" sz="1600">
                <a:solidFill>
                  <a:srgbClr val="434343"/>
                </a:solidFill>
              </a:rPr>
              <a:t> used to describe how far </a:t>
            </a:r>
            <a:r>
              <a:rPr b="1" i="1" lang="en" sz="1600">
                <a:solidFill>
                  <a:srgbClr val="434343"/>
                </a:solidFill>
              </a:rPr>
              <a:t>each number</a:t>
            </a:r>
            <a:r>
              <a:rPr lang="en" sz="1600">
                <a:solidFill>
                  <a:srgbClr val="434343"/>
                </a:solidFill>
              </a:rPr>
              <a:t> in the dataset is from the mean. </a:t>
            </a:r>
            <a:endParaRPr sz="1600">
              <a:solidFill>
                <a:srgbClr val="434343"/>
              </a:solidFill>
            </a:endParaRPr>
          </a:p>
          <a:p>
            <a:pPr indent="457200" lvl="0" marL="0" rtl="0" algn="l">
              <a:spcBef>
                <a:spcPts val="600"/>
              </a:spcBef>
              <a:spcAft>
                <a:spcPts val="0"/>
              </a:spcAft>
              <a:buClr>
                <a:schemeClr val="dk1"/>
              </a:buClr>
              <a:buSzPts val="1100"/>
              <a:buFont typeface="Arial"/>
              <a:buNone/>
            </a:pPr>
            <a:r>
              <a:rPr lang="en" sz="1600">
                <a:solidFill>
                  <a:srgbClr val="434343"/>
                </a:solidFill>
              </a:rPr>
              <a:t>Calculated by determining the average of the squared differences from the mean.</a:t>
            </a:r>
            <a:endParaRPr sz="1600">
              <a:solidFill>
                <a:srgbClr val="434343"/>
              </a:solidFill>
            </a:endParaRPr>
          </a:p>
          <a:p>
            <a:pPr indent="0" lvl="0" marL="0" rtl="0" algn="l">
              <a:spcBef>
                <a:spcPts val="600"/>
              </a:spcBef>
              <a:spcAft>
                <a:spcPts val="0"/>
              </a:spcAft>
              <a:buNone/>
            </a:pPr>
            <a:r>
              <a:t/>
            </a:r>
            <a:endParaRPr sz="1300">
              <a:solidFill>
                <a:srgbClr val="434343"/>
              </a:solidFill>
            </a:endParaRPr>
          </a:p>
          <a:p>
            <a:pPr indent="0" lvl="0" marL="0" rtl="0" algn="l">
              <a:spcBef>
                <a:spcPts val="600"/>
              </a:spcBef>
              <a:spcAft>
                <a:spcPts val="0"/>
              </a:spcAft>
              <a:buNone/>
            </a:pPr>
            <a:r>
              <a:t/>
            </a:r>
            <a:endParaRPr sz="1300">
              <a:solidFill>
                <a:srgbClr val="434343"/>
              </a:solidFill>
            </a:endParaRPr>
          </a:p>
        </p:txBody>
      </p:sp>
      <p:graphicFrame>
        <p:nvGraphicFramePr>
          <p:cNvPr id="252" name="Google Shape;252;p44"/>
          <p:cNvGraphicFramePr/>
          <p:nvPr/>
        </p:nvGraphicFramePr>
        <p:xfrm>
          <a:off x="458150" y="2183450"/>
          <a:ext cx="3000000" cy="3000000"/>
        </p:xfrm>
        <a:graphic>
          <a:graphicData uri="http://schemas.openxmlformats.org/drawingml/2006/table">
            <a:tbl>
              <a:tblPr>
                <a:noFill/>
                <a:tableStyleId>{7133B162-C23A-4011-95AC-CE378F0596E5}</a:tableStyleId>
              </a:tblPr>
              <a:tblGrid>
                <a:gridCol w="1019825"/>
                <a:gridCol w="646000"/>
                <a:gridCol w="722500"/>
                <a:gridCol w="722500"/>
                <a:gridCol w="722500"/>
                <a:gridCol w="722500"/>
                <a:gridCol w="722500"/>
                <a:gridCol w="722500"/>
                <a:gridCol w="722500"/>
                <a:gridCol w="722500"/>
                <a:gridCol w="722500"/>
              </a:tblGrid>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Weight</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7</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8</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9</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10</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12</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12</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13</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18</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Mean</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Subtract </a:t>
                      </a:r>
                      <a:endParaRPr b="1" sz="15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Mean</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-4.1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-3.1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-2.1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6.9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Square it</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16.81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9.61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4.41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1.21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0.01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0.01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0.81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0.81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3.61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47.61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53" name="Google Shape;253;p44"/>
          <p:cNvSpPr txBox="1"/>
          <p:nvPr/>
        </p:nvSpPr>
        <p:spPr>
          <a:xfrm>
            <a:off x="1020300" y="4608125"/>
            <a:ext cx="710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Variance</a:t>
            </a:r>
            <a:r>
              <a:rPr lang="en">
                <a:latin typeface="Proxima Nova"/>
                <a:ea typeface="Proxima Nova"/>
                <a:cs typeface="Proxima Nova"/>
                <a:sym typeface="Proxima Nova"/>
              </a:rPr>
              <a:t> = 9.43</a:t>
            </a:r>
            <a:endParaRPr sz="1500">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259" name="Google Shape;259;p45"/>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1900">
                <a:solidFill>
                  <a:srgbClr val="434343"/>
                </a:solidFill>
              </a:rPr>
              <a:t>Weights (in pounds) of cats: </a:t>
            </a:r>
            <a:r>
              <a:rPr lang="en" sz="1900">
                <a:solidFill>
                  <a:srgbClr val="434343"/>
                </a:solidFill>
              </a:rPr>
              <a:t>7 	8	9	10	11	11	12	12	13	18</a:t>
            </a:r>
            <a:r>
              <a:rPr b="1" lang="en" sz="1900">
                <a:solidFill>
                  <a:srgbClr val="434343"/>
                </a:solidFill>
              </a:rPr>
              <a:t> </a:t>
            </a:r>
            <a:endParaRPr sz="1900">
              <a:solidFill>
                <a:srgbClr val="434343"/>
              </a:solidFill>
            </a:endParaRPr>
          </a:p>
          <a:p>
            <a:pPr indent="0" lvl="0" marL="0" rtl="0" algn="l">
              <a:spcBef>
                <a:spcPts val="600"/>
              </a:spcBef>
              <a:spcAft>
                <a:spcPts val="0"/>
              </a:spcAft>
              <a:buClr>
                <a:schemeClr val="dk1"/>
              </a:buClr>
              <a:buSzPts val="1100"/>
              <a:buFont typeface="Arial"/>
              <a:buNone/>
            </a:pPr>
            <a:r>
              <a:t/>
            </a:r>
            <a:endParaRPr sz="1400">
              <a:solidFill>
                <a:srgbClr val="434343"/>
              </a:solidFill>
            </a:endParaRPr>
          </a:p>
          <a:p>
            <a:pPr indent="0" lvl="0" marL="0" rtl="0" algn="l">
              <a:spcBef>
                <a:spcPts val="600"/>
              </a:spcBef>
              <a:spcAft>
                <a:spcPts val="0"/>
              </a:spcAft>
              <a:buClr>
                <a:schemeClr val="dk1"/>
              </a:buClr>
              <a:buSzPts val="1100"/>
              <a:buFont typeface="Arial"/>
              <a:buNone/>
            </a:pPr>
            <a:r>
              <a:rPr i="1" lang="en" sz="1800">
                <a:solidFill>
                  <a:srgbClr val="434343"/>
                </a:solidFill>
              </a:rPr>
              <a:t>Standard Deviation:</a:t>
            </a:r>
            <a:r>
              <a:rPr lang="en" sz="1800">
                <a:solidFill>
                  <a:srgbClr val="434343"/>
                </a:solidFill>
              </a:rPr>
              <a:t> a measure of how spread out a </a:t>
            </a:r>
            <a:r>
              <a:rPr b="1" i="1" lang="en" sz="1800">
                <a:solidFill>
                  <a:srgbClr val="434343"/>
                </a:solidFill>
              </a:rPr>
              <a:t>group of numbers</a:t>
            </a:r>
            <a:r>
              <a:rPr lang="en" sz="1800">
                <a:solidFill>
                  <a:srgbClr val="434343"/>
                </a:solidFill>
              </a:rPr>
              <a:t> are. </a:t>
            </a:r>
            <a:endParaRPr sz="1800">
              <a:solidFill>
                <a:srgbClr val="434343"/>
              </a:solidFill>
            </a:endParaRPr>
          </a:p>
          <a:p>
            <a:pPr indent="0" lvl="0" marL="457200" rtl="0" algn="l">
              <a:spcBef>
                <a:spcPts val="600"/>
              </a:spcBef>
              <a:spcAft>
                <a:spcPts val="0"/>
              </a:spcAft>
              <a:buClr>
                <a:schemeClr val="dk1"/>
              </a:buClr>
              <a:buSzPts val="1100"/>
              <a:buFont typeface="Arial"/>
              <a:buNone/>
            </a:pPr>
            <a:r>
              <a:rPr lang="en" sz="1800">
                <a:solidFill>
                  <a:srgbClr val="434343"/>
                </a:solidFill>
              </a:rPr>
              <a:t>Calculated by taking the square root of the variance.</a:t>
            </a:r>
            <a:endParaRPr sz="1800">
              <a:solidFill>
                <a:srgbClr val="434343"/>
              </a:solidFill>
            </a:endParaRPr>
          </a:p>
          <a:p>
            <a:pPr indent="0" lvl="0" marL="457200" rtl="0" algn="l">
              <a:spcBef>
                <a:spcPts val="600"/>
              </a:spcBef>
              <a:spcAft>
                <a:spcPts val="0"/>
              </a:spcAft>
              <a:buClr>
                <a:schemeClr val="dk1"/>
              </a:buClr>
              <a:buSzPts val="1100"/>
              <a:buFont typeface="Arial"/>
              <a:buNone/>
            </a:pPr>
            <a:r>
              <a:t/>
            </a:r>
            <a:endParaRPr sz="1800">
              <a:solidFill>
                <a:srgbClr val="434343"/>
              </a:solidFill>
            </a:endParaRPr>
          </a:p>
          <a:p>
            <a:pPr indent="0" lvl="0" marL="457200" rtl="0" algn="l">
              <a:spcBef>
                <a:spcPts val="600"/>
              </a:spcBef>
              <a:spcAft>
                <a:spcPts val="0"/>
              </a:spcAft>
              <a:buClr>
                <a:schemeClr val="dk1"/>
              </a:buClr>
              <a:buSzPts val="1100"/>
              <a:buFont typeface="Arial"/>
              <a:buNone/>
            </a:pPr>
            <a:r>
              <a:rPr b="1" lang="en" sz="1800">
                <a:solidFill>
                  <a:srgbClr val="434343"/>
                </a:solidFill>
              </a:rPr>
              <a:t>Variance</a:t>
            </a:r>
            <a:r>
              <a:rPr lang="en" sz="1800">
                <a:solidFill>
                  <a:srgbClr val="434343"/>
                </a:solidFill>
              </a:rPr>
              <a:t> = 9.43</a:t>
            </a:r>
            <a:endParaRPr sz="1800">
              <a:solidFill>
                <a:srgbClr val="434343"/>
              </a:solidFill>
            </a:endParaRPr>
          </a:p>
          <a:p>
            <a:pPr indent="0" lvl="0" marL="457200" rtl="0" algn="l">
              <a:spcBef>
                <a:spcPts val="600"/>
              </a:spcBef>
              <a:spcAft>
                <a:spcPts val="0"/>
              </a:spcAft>
              <a:buClr>
                <a:schemeClr val="dk1"/>
              </a:buClr>
              <a:buSzPts val="1100"/>
              <a:buFont typeface="Arial"/>
              <a:buNone/>
            </a:pPr>
            <a:r>
              <a:t/>
            </a:r>
            <a:endParaRPr sz="1800">
              <a:solidFill>
                <a:srgbClr val="434343"/>
              </a:solidFill>
            </a:endParaRPr>
          </a:p>
          <a:p>
            <a:pPr indent="0" lvl="0" marL="457200" rtl="0" algn="l">
              <a:spcBef>
                <a:spcPts val="600"/>
              </a:spcBef>
              <a:spcAft>
                <a:spcPts val="0"/>
              </a:spcAft>
              <a:buClr>
                <a:schemeClr val="dk1"/>
              </a:buClr>
              <a:buSzPts val="1100"/>
              <a:buFont typeface="Arial"/>
              <a:buNone/>
            </a:pPr>
            <a:r>
              <a:rPr b="1" lang="en" sz="1800">
                <a:solidFill>
                  <a:srgbClr val="434343"/>
                </a:solidFill>
              </a:rPr>
              <a:t>Standard Deviation</a:t>
            </a:r>
            <a:r>
              <a:rPr lang="en" sz="1800">
                <a:solidFill>
                  <a:srgbClr val="434343"/>
                </a:solidFill>
              </a:rPr>
              <a:t> = √9.43 = 3.07</a:t>
            </a:r>
            <a:endParaRPr sz="1800">
              <a:solidFill>
                <a:srgbClr val="434343"/>
              </a:solidFill>
            </a:endParaRPr>
          </a:p>
          <a:p>
            <a:pPr indent="0" lvl="0" marL="0" rtl="0" algn="l">
              <a:spcBef>
                <a:spcPts val="600"/>
              </a:spcBef>
              <a:spcAft>
                <a:spcPts val="0"/>
              </a:spcAft>
              <a:buNone/>
            </a:pPr>
            <a:r>
              <a:t/>
            </a:r>
            <a:endParaRPr sz="1400">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265" name="Google Shape;265;p46"/>
          <p:cNvSpPr txBox="1"/>
          <p:nvPr>
            <p:ph idx="1" type="body"/>
          </p:nvPr>
        </p:nvSpPr>
        <p:spPr>
          <a:xfrm>
            <a:off x="458075" y="11478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900">
                <a:solidFill>
                  <a:srgbClr val="434343"/>
                </a:solidFill>
              </a:rPr>
              <a:t>Set 1									Set 2</a:t>
            </a:r>
            <a:endParaRPr b="1" sz="1900">
              <a:solidFill>
                <a:srgbClr val="434343"/>
              </a:solidFill>
            </a:endParaRPr>
          </a:p>
          <a:p>
            <a:pPr indent="0" lvl="0" marL="0" rtl="0" algn="l">
              <a:spcBef>
                <a:spcPts val="600"/>
              </a:spcBef>
              <a:spcAft>
                <a:spcPts val="0"/>
              </a:spcAft>
              <a:buClr>
                <a:schemeClr val="dk1"/>
              </a:buClr>
              <a:buSzPts val="1100"/>
              <a:buFont typeface="Arial"/>
              <a:buNone/>
            </a:pPr>
            <a:r>
              <a:rPr lang="en" sz="1900">
                <a:solidFill>
                  <a:srgbClr val="434343"/>
                </a:solidFill>
              </a:rPr>
              <a:t>7, 8,	9, 10, 11, 11, 12, 12, 13, 18  				1, 1, 2, 3, 	11, 11, 14, 	22, 22, 24  </a:t>
            </a:r>
            <a:endParaRPr sz="1900">
              <a:solidFill>
                <a:srgbClr val="434343"/>
              </a:solidFill>
            </a:endParaRPr>
          </a:p>
          <a:p>
            <a:pPr indent="0" lvl="0" marL="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rPr b="1" lang="en" sz="1900">
                <a:solidFill>
                  <a:srgbClr val="434343"/>
                </a:solidFill>
              </a:rPr>
              <a:t>Standard Deviation </a:t>
            </a:r>
            <a:r>
              <a:rPr lang="en" sz="1900">
                <a:solidFill>
                  <a:srgbClr val="434343"/>
                </a:solidFill>
              </a:rPr>
              <a:t>= </a:t>
            </a:r>
            <a:r>
              <a:rPr lang="en" sz="1900">
                <a:solidFill>
                  <a:srgbClr val="434343"/>
                </a:solidFill>
              </a:rPr>
              <a:t>3.07</a:t>
            </a:r>
            <a:r>
              <a:rPr lang="en" sz="1900">
                <a:solidFill>
                  <a:srgbClr val="434343"/>
                </a:solidFill>
              </a:rPr>
              <a:t>			   </a:t>
            </a:r>
            <a:r>
              <a:rPr b="1" lang="en" sz="1900">
                <a:solidFill>
                  <a:srgbClr val="434343"/>
                </a:solidFill>
              </a:rPr>
              <a:t>Standard Deviation </a:t>
            </a:r>
            <a:r>
              <a:rPr b="1" lang="en" sz="1900">
                <a:solidFill>
                  <a:srgbClr val="434343"/>
                </a:solidFill>
              </a:rPr>
              <a:t> </a:t>
            </a:r>
            <a:r>
              <a:rPr lang="en" sz="1900">
                <a:solidFill>
                  <a:srgbClr val="434343"/>
                </a:solidFill>
              </a:rPr>
              <a:t>= 9.21</a:t>
            </a:r>
            <a:endParaRPr sz="1900">
              <a:solidFill>
                <a:srgbClr val="434343"/>
              </a:solidFill>
            </a:endParaRPr>
          </a:p>
          <a:p>
            <a:pPr indent="0" lvl="0" marL="0" rtl="0" algn="l">
              <a:spcBef>
                <a:spcPts val="600"/>
              </a:spcBef>
              <a:spcAft>
                <a:spcPts val="0"/>
              </a:spcAft>
              <a:buClr>
                <a:schemeClr val="dk1"/>
              </a:buClr>
              <a:buSzPts val="1100"/>
              <a:buFont typeface="Arial"/>
              <a:buNone/>
            </a:pPr>
            <a:r>
              <a:rPr lang="en" sz="1900">
                <a:solidFill>
                  <a:srgbClr val="434343"/>
                </a:solidFill>
              </a:rPr>
              <a:t>	</a:t>
            </a:r>
            <a:endParaRPr sz="1900">
              <a:solidFill>
                <a:srgbClr val="434343"/>
              </a:solidFill>
            </a:endParaRPr>
          </a:p>
          <a:p>
            <a:pPr indent="0" lvl="0" marL="0" rtl="0" algn="ctr">
              <a:spcBef>
                <a:spcPts val="600"/>
              </a:spcBef>
              <a:spcAft>
                <a:spcPts val="0"/>
              </a:spcAft>
              <a:buClr>
                <a:schemeClr val="dk1"/>
              </a:buClr>
              <a:buSzPts val="1100"/>
              <a:buFont typeface="Arial"/>
              <a:buNone/>
            </a:pPr>
            <a:r>
              <a:t/>
            </a:r>
            <a:endParaRPr sz="1900">
              <a:solidFill>
                <a:srgbClr val="434343"/>
              </a:solidFill>
            </a:endParaRPr>
          </a:p>
          <a:p>
            <a:pPr indent="457200" lvl="0" marL="3200400" rtl="0" algn="ctr">
              <a:spcBef>
                <a:spcPts val="600"/>
              </a:spcBef>
              <a:spcAft>
                <a:spcPts val="0"/>
              </a:spcAft>
              <a:buClr>
                <a:schemeClr val="dk1"/>
              </a:buClr>
              <a:buSzPts val="1100"/>
              <a:buFont typeface="Arial"/>
              <a:buNone/>
            </a:pPr>
            <a:r>
              <a:t/>
            </a:r>
            <a:endParaRPr sz="1900">
              <a:solidFill>
                <a:srgbClr val="434343"/>
              </a:solidFill>
            </a:endParaRPr>
          </a:p>
          <a:p>
            <a:pPr indent="457200" lvl="0" marL="0" rtl="0" algn="l">
              <a:spcBef>
                <a:spcPts val="600"/>
              </a:spcBef>
              <a:spcAft>
                <a:spcPts val="0"/>
              </a:spcAft>
              <a:buClr>
                <a:schemeClr val="dk1"/>
              </a:buClr>
              <a:buSzPts val="1100"/>
              <a:buFont typeface="Arial"/>
              <a:buNone/>
            </a:pPr>
            <a:r>
              <a:t/>
            </a:r>
            <a:endParaRPr sz="1500">
              <a:solidFill>
                <a:srgbClr val="434343"/>
              </a:solidFill>
            </a:endParaRPr>
          </a:p>
          <a:p>
            <a:pPr indent="0" lvl="0" marL="0" rtl="0" algn="l">
              <a:spcBef>
                <a:spcPts val="600"/>
              </a:spcBef>
              <a:spcAft>
                <a:spcPts val="0"/>
              </a:spcAft>
              <a:buNone/>
            </a:pPr>
            <a:r>
              <a:t/>
            </a:r>
            <a:endParaRPr sz="1200">
              <a:solidFill>
                <a:srgbClr val="434343"/>
              </a:solidFill>
            </a:endParaRPr>
          </a:p>
        </p:txBody>
      </p:sp>
      <p:cxnSp>
        <p:nvCxnSpPr>
          <p:cNvPr id="266" name="Google Shape;266;p46"/>
          <p:cNvCxnSpPr/>
          <p:nvPr/>
        </p:nvCxnSpPr>
        <p:spPr>
          <a:xfrm flipH="1">
            <a:off x="4450475" y="1821200"/>
            <a:ext cx="8700" cy="2954700"/>
          </a:xfrm>
          <a:prstGeom prst="straightConnector1">
            <a:avLst/>
          </a:prstGeom>
          <a:noFill/>
          <a:ln cap="flat" cmpd="sng" w="19050">
            <a:solidFill>
              <a:schemeClr val="dk2"/>
            </a:solidFill>
            <a:prstDash val="solid"/>
            <a:round/>
            <a:headEnd len="med" w="med" type="none"/>
            <a:tailEnd len="med" w="med" type="none"/>
          </a:ln>
        </p:spPr>
      </p:cxnSp>
      <p:pic>
        <p:nvPicPr>
          <p:cNvPr id="267" name="Google Shape;267;p46"/>
          <p:cNvPicPr preferRelativeResize="0"/>
          <p:nvPr/>
        </p:nvPicPr>
        <p:blipFill>
          <a:blip r:embed="rId3">
            <a:alphaModFix/>
          </a:blip>
          <a:stretch>
            <a:fillRect/>
          </a:stretch>
        </p:blipFill>
        <p:spPr>
          <a:xfrm>
            <a:off x="382150" y="2182300"/>
            <a:ext cx="3292299" cy="2308650"/>
          </a:xfrm>
          <a:prstGeom prst="rect">
            <a:avLst/>
          </a:prstGeom>
          <a:noFill/>
          <a:ln>
            <a:noFill/>
          </a:ln>
        </p:spPr>
      </p:pic>
      <p:pic>
        <p:nvPicPr>
          <p:cNvPr id="268" name="Google Shape;268;p46"/>
          <p:cNvPicPr preferRelativeResize="0"/>
          <p:nvPr/>
        </p:nvPicPr>
        <p:blipFill>
          <a:blip r:embed="rId4">
            <a:alphaModFix/>
          </a:blip>
          <a:stretch>
            <a:fillRect/>
          </a:stretch>
        </p:blipFill>
        <p:spPr>
          <a:xfrm>
            <a:off x="4914300" y="2106100"/>
            <a:ext cx="3404362" cy="23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274" name="Google Shape;274;p47"/>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1900">
                <a:solidFill>
                  <a:srgbClr val="434343"/>
                </a:solidFill>
              </a:rPr>
              <a:t>Range</a:t>
            </a:r>
            <a:r>
              <a:rPr lang="en" sz="1900">
                <a:solidFill>
                  <a:srgbClr val="434343"/>
                </a:solidFill>
              </a:rPr>
              <a:t>: the difference between the largest number and the smallest number. </a:t>
            </a:r>
            <a:endParaRPr sz="1900">
              <a:solidFill>
                <a:srgbClr val="434343"/>
              </a:solidFill>
            </a:endParaRPr>
          </a:p>
          <a:p>
            <a:pPr indent="0" lvl="0" marL="0" rtl="0" algn="l">
              <a:spcBef>
                <a:spcPts val="600"/>
              </a:spcBef>
              <a:spcAft>
                <a:spcPts val="0"/>
              </a:spcAft>
              <a:buClr>
                <a:schemeClr val="dk1"/>
              </a:buClr>
              <a:buSzPts val="1100"/>
              <a:buFont typeface="Arial"/>
              <a:buNone/>
            </a:pPr>
            <a:r>
              <a:rPr lang="en" sz="1900">
                <a:solidFill>
                  <a:srgbClr val="434343"/>
                </a:solidFill>
              </a:rPr>
              <a:t>	The larger the range, the larger the spread or dispersion.</a:t>
            </a:r>
            <a:endParaRPr sz="1900">
              <a:solidFill>
                <a:srgbClr val="434343"/>
              </a:solidFill>
            </a:endParaRPr>
          </a:p>
          <a:p>
            <a:pPr indent="0" lvl="0" marL="0" rtl="0" algn="l">
              <a:spcBef>
                <a:spcPts val="600"/>
              </a:spcBef>
              <a:spcAft>
                <a:spcPts val="0"/>
              </a:spcAft>
              <a:buClr>
                <a:schemeClr val="dk1"/>
              </a:buClr>
              <a:buSzPts val="1100"/>
              <a:buFont typeface="Arial"/>
              <a:buNone/>
            </a:pPr>
            <a:r>
              <a:t/>
            </a:r>
            <a:endParaRPr sz="1900">
              <a:solidFill>
                <a:srgbClr val="434343"/>
              </a:solidFill>
            </a:endParaRPr>
          </a:p>
          <a:p>
            <a:pPr indent="457200" lvl="0" marL="457200" rtl="0" algn="l">
              <a:spcBef>
                <a:spcPts val="600"/>
              </a:spcBef>
              <a:spcAft>
                <a:spcPts val="0"/>
              </a:spcAft>
              <a:buClr>
                <a:schemeClr val="dk1"/>
              </a:buClr>
              <a:buSzPts val="1100"/>
              <a:buFont typeface="Arial"/>
              <a:buNone/>
            </a:pPr>
            <a:r>
              <a:t/>
            </a:r>
            <a:endParaRPr sz="1900">
              <a:solidFill>
                <a:srgbClr val="434343"/>
              </a:solidFill>
            </a:endParaRPr>
          </a:p>
          <a:p>
            <a:pPr indent="457200" lvl="0" marL="45720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rPr lang="en" sz="1600">
                <a:solidFill>
                  <a:srgbClr val="434343"/>
                </a:solidFill>
              </a:rPr>
              <a:t>	</a:t>
            </a:r>
            <a:endParaRPr sz="1600">
              <a:solidFill>
                <a:srgbClr val="434343"/>
              </a:solidFill>
            </a:endParaRPr>
          </a:p>
          <a:p>
            <a:pPr indent="0" lvl="0" marL="0" rtl="0" algn="l">
              <a:spcBef>
                <a:spcPts val="600"/>
              </a:spcBef>
              <a:spcAft>
                <a:spcPts val="0"/>
              </a:spcAft>
              <a:buNone/>
            </a:pPr>
            <a:r>
              <a:t/>
            </a:r>
            <a:endParaRPr sz="1600">
              <a:solidFill>
                <a:srgbClr val="4343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Measures of Spread</a:t>
            </a:r>
            <a:r>
              <a:rPr lang="en"/>
              <a:t> </a:t>
            </a:r>
            <a:endParaRPr/>
          </a:p>
        </p:txBody>
      </p:sp>
      <p:sp>
        <p:nvSpPr>
          <p:cNvPr id="280" name="Google Shape;280;p48"/>
          <p:cNvSpPr txBox="1"/>
          <p:nvPr>
            <p:ph idx="1" type="body"/>
          </p:nvPr>
        </p:nvSpPr>
        <p:spPr>
          <a:xfrm>
            <a:off x="458075" y="15288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400">
                <a:solidFill>
                  <a:srgbClr val="434343"/>
                </a:solidFill>
              </a:rPr>
              <a:t>7 	8	9	10	11	11	12	12	13	18</a:t>
            </a:r>
            <a:r>
              <a:rPr b="1" lang="en" sz="2400">
                <a:solidFill>
                  <a:srgbClr val="434343"/>
                </a:solidFill>
              </a:rPr>
              <a:t> </a:t>
            </a:r>
            <a:endParaRPr sz="2400">
              <a:solidFill>
                <a:srgbClr val="434343"/>
              </a:solidFill>
            </a:endParaRPr>
          </a:p>
          <a:p>
            <a:pPr indent="0" lvl="0" marL="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rPr b="1" lang="en" sz="2200">
                <a:solidFill>
                  <a:srgbClr val="434343"/>
                </a:solidFill>
              </a:rPr>
              <a:t>Range </a:t>
            </a:r>
            <a:r>
              <a:rPr lang="en" sz="2200">
                <a:solidFill>
                  <a:srgbClr val="434343"/>
                </a:solidFill>
              </a:rPr>
              <a:t>= maximum value - minimum value</a:t>
            </a:r>
            <a:endParaRPr sz="2200">
              <a:solidFill>
                <a:srgbClr val="434343"/>
              </a:solidFill>
            </a:endParaRPr>
          </a:p>
          <a:p>
            <a:pPr indent="0" lvl="0" marL="0" rtl="0" algn="l">
              <a:spcBef>
                <a:spcPts val="600"/>
              </a:spcBef>
              <a:spcAft>
                <a:spcPts val="0"/>
              </a:spcAft>
              <a:buClr>
                <a:schemeClr val="dk1"/>
              </a:buClr>
              <a:buSzPts val="1100"/>
              <a:buFont typeface="Arial"/>
              <a:buNone/>
            </a:pPr>
            <a:r>
              <a:t/>
            </a:r>
            <a:endParaRPr sz="2200">
              <a:solidFill>
                <a:srgbClr val="434343"/>
              </a:solidFill>
            </a:endParaRPr>
          </a:p>
          <a:p>
            <a:pPr indent="0" lvl="0" marL="0" rtl="0" algn="l">
              <a:spcBef>
                <a:spcPts val="600"/>
              </a:spcBef>
              <a:spcAft>
                <a:spcPts val="0"/>
              </a:spcAft>
              <a:buNone/>
            </a:pPr>
            <a:r>
              <a:t/>
            </a:r>
            <a:endParaRPr sz="1900">
              <a:solidFill>
                <a:srgbClr val="43434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Measures of Spread</a:t>
            </a:r>
            <a:r>
              <a:rPr lang="en"/>
              <a:t> </a:t>
            </a:r>
            <a:endParaRPr/>
          </a:p>
        </p:txBody>
      </p:sp>
      <p:sp>
        <p:nvSpPr>
          <p:cNvPr id="286" name="Google Shape;286;p49"/>
          <p:cNvSpPr txBox="1"/>
          <p:nvPr>
            <p:ph idx="1" type="body"/>
          </p:nvPr>
        </p:nvSpPr>
        <p:spPr>
          <a:xfrm>
            <a:off x="458075" y="15288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400">
                <a:solidFill>
                  <a:srgbClr val="434343"/>
                </a:solidFill>
              </a:rPr>
              <a:t>7 	8	9	10	11	11	12	12	13	18</a:t>
            </a:r>
            <a:r>
              <a:rPr b="1" lang="en" sz="2400">
                <a:solidFill>
                  <a:srgbClr val="434343"/>
                </a:solidFill>
              </a:rPr>
              <a:t> </a:t>
            </a:r>
            <a:endParaRPr sz="2400">
              <a:solidFill>
                <a:srgbClr val="434343"/>
              </a:solidFill>
            </a:endParaRPr>
          </a:p>
          <a:p>
            <a:pPr indent="0" lvl="0" marL="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rPr b="1" lang="en" sz="2200">
                <a:solidFill>
                  <a:srgbClr val="434343"/>
                </a:solidFill>
              </a:rPr>
              <a:t>Range </a:t>
            </a:r>
            <a:r>
              <a:rPr lang="en" sz="2200">
                <a:solidFill>
                  <a:srgbClr val="434343"/>
                </a:solidFill>
              </a:rPr>
              <a:t>= maximum value - minimum value</a:t>
            </a:r>
            <a:endParaRPr sz="2200">
              <a:solidFill>
                <a:srgbClr val="434343"/>
              </a:solidFill>
            </a:endParaRPr>
          </a:p>
          <a:p>
            <a:pPr indent="0" lvl="0" marL="0" rtl="0" algn="l">
              <a:spcBef>
                <a:spcPts val="600"/>
              </a:spcBef>
              <a:spcAft>
                <a:spcPts val="0"/>
              </a:spcAft>
              <a:buClr>
                <a:schemeClr val="dk1"/>
              </a:buClr>
              <a:buSzPts val="1100"/>
              <a:buFont typeface="Arial"/>
              <a:buNone/>
            </a:pPr>
            <a:r>
              <a:rPr b="1" lang="en" sz="2200">
                <a:solidFill>
                  <a:srgbClr val="434343"/>
                </a:solidFill>
              </a:rPr>
              <a:t>Range</a:t>
            </a:r>
            <a:r>
              <a:rPr lang="en" sz="2200">
                <a:solidFill>
                  <a:srgbClr val="434343"/>
                </a:solidFill>
              </a:rPr>
              <a:t> = 18 - 7 </a:t>
            </a:r>
            <a:endParaRPr sz="2200">
              <a:solidFill>
                <a:srgbClr val="434343"/>
              </a:solidFill>
            </a:endParaRPr>
          </a:p>
          <a:p>
            <a:pPr indent="0" lvl="0" marL="0" rtl="0" algn="l">
              <a:spcBef>
                <a:spcPts val="600"/>
              </a:spcBef>
              <a:spcAft>
                <a:spcPts val="0"/>
              </a:spcAft>
              <a:buClr>
                <a:schemeClr val="dk1"/>
              </a:buClr>
              <a:buSzPts val="1100"/>
              <a:buFont typeface="Arial"/>
              <a:buNone/>
            </a:pPr>
            <a:r>
              <a:rPr b="1" lang="en" sz="2200">
                <a:solidFill>
                  <a:srgbClr val="434343"/>
                </a:solidFill>
              </a:rPr>
              <a:t>Range</a:t>
            </a:r>
            <a:r>
              <a:rPr lang="en" sz="2200">
                <a:solidFill>
                  <a:srgbClr val="434343"/>
                </a:solidFill>
              </a:rPr>
              <a:t> = 11</a:t>
            </a:r>
            <a:endParaRPr sz="2200">
              <a:solidFill>
                <a:srgbClr val="434343"/>
              </a:solidFill>
            </a:endParaRPr>
          </a:p>
          <a:p>
            <a:pPr indent="0" lvl="0" marL="0" rtl="0" algn="l">
              <a:spcBef>
                <a:spcPts val="600"/>
              </a:spcBef>
              <a:spcAft>
                <a:spcPts val="0"/>
              </a:spcAft>
              <a:buNone/>
            </a:pPr>
            <a:r>
              <a:t/>
            </a:r>
            <a:endParaRPr sz="1900">
              <a:solidFill>
                <a:srgbClr val="434343"/>
              </a:solidFill>
            </a:endParaRPr>
          </a:p>
        </p:txBody>
      </p:sp>
      <p:sp>
        <p:nvSpPr>
          <p:cNvPr id="287" name="Google Shape;287;p49"/>
          <p:cNvSpPr/>
          <p:nvPr/>
        </p:nvSpPr>
        <p:spPr>
          <a:xfrm>
            <a:off x="2293100" y="17005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9"/>
          <p:cNvSpPr/>
          <p:nvPr/>
        </p:nvSpPr>
        <p:spPr>
          <a:xfrm>
            <a:off x="6484100" y="17005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49"/>
          <p:cNvCxnSpPr/>
          <p:nvPr/>
        </p:nvCxnSpPr>
        <p:spPr>
          <a:xfrm>
            <a:off x="2494475" y="1379700"/>
            <a:ext cx="4271700" cy="0"/>
          </a:xfrm>
          <a:prstGeom prst="straightConnector1">
            <a:avLst/>
          </a:prstGeom>
          <a:noFill/>
          <a:ln cap="flat" cmpd="sng" w="19050">
            <a:solidFill>
              <a:srgbClr val="FF0000"/>
            </a:solidFill>
            <a:prstDash val="solid"/>
            <a:round/>
            <a:headEnd len="med" w="med" type="none"/>
            <a:tailEnd len="med" w="med" type="none"/>
          </a:ln>
        </p:spPr>
      </p:cxnSp>
      <p:cxnSp>
        <p:nvCxnSpPr>
          <p:cNvPr id="290" name="Google Shape;290;p49"/>
          <p:cNvCxnSpPr>
            <a:endCxn id="287" idx="0"/>
          </p:cNvCxnSpPr>
          <p:nvPr/>
        </p:nvCxnSpPr>
        <p:spPr>
          <a:xfrm flipH="1">
            <a:off x="2479550" y="1368475"/>
            <a:ext cx="3900" cy="332100"/>
          </a:xfrm>
          <a:prstGeom prst="straightConnector1">
            <a:avLst/>
          </a:prstGeom>
          <a:noFill/>
          <a:ln cap="flat" cmpd="sng" w="19050">
            <a:solidFill>
              <a:srgbClr val="FF0000"/>
            </a:solidFill>
            <a:prstDash val="solid"/>
            <a:round/>
            <a:headEnd len="med" w="med" type="none"/>
            <a:tailEnd len="med" w="med" type="none"/>
          </a:ln>
        </p:spPr>
      </p:cxnSp>
      <p:cxnSp>
        <p:nvCxnSpPr>
          <p:cNvPr id="291" name="Google Shape;291;p49"/>
          <p:cNvCxnSpPr/>
          <p:nvPr/>
        </p:nvCxnSpPr>
        <p:spPr>
          <a:xfrm flipH="1">
            <a:off x="6754175" y="1379700"/>
            <a:ext cx="3900" cy="3321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297" name="Google Shape;297;p50"/>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1900">
                <a:solidFill>
                  <a:srgbClr val="434343"/>
                </a:solidFill>
              </a:rPr>
              <a:t>Interquartile Range (IQR)</a:t>
            </a:r>
            <a:r>
              <a:rPr lang="en" sz="1900">
                <a:solidFill>
                  <a:srgbClr val="434343"/>
                </a:solidFill>
              </a:rPr>
              <a:t>: the difference between the first and third quartiles. </a:t>
            </a:r>
            <a:endParaRPr sz="1900">
              <a:solidFill>
                <a:srgbClr val="434343"/>
              </a:solidFill>
            </a:endParaRPr>
          </a:p>
          <a:p>
            <a:pPr indent="0" lvl="0" marL="457200" rtl="0" algn="l">
              <a:spcBef>
                <a:spcPts val="600"/>
              </a:spcBef>
              <a:spcAft>
                <a:spcPts val="0"/>
              </a:spcAft>
              <a:buClr>
                <a:schemeClr val="dk1"/>
              </a:buClr>
              <a:buSzPts val="1100"/>
              <a:buFont typeface="Arial"/>
              <a:buNone/>
            </a:pPr>
            <a:r>
              <a:rPr lang="en" sz="1900">
                <a:solidFill>
                  <a:srgbClr val="434343"/>
                </a:solidFill>
              </a:rPr>
              <a:t>Indicates how spread out the middle 50% of the set of data is. </a:t>
            </a:r>
            <a:endParaRPr sz="1900">
              <a:solidFill>
                <a:srgbClr val="434343"/>
              </a:solidFill>
            </a:endParaRPr>
          </a:p>
          <a:p>
            <a:pPr indent="457200" lvl="0" marL="0" rtl="0" algn="l">
              <a:spcBef>
                <a:spcPts val="600"/>
              </a:spcBef>
              <a:spcAft>
                <a:spcPts val="0"/>
              </a:spcAft>
              <a:buClr>
                <a:schemeClr val="dk1"/>
              </a:buClr>
              <a:buSzPts val="1100"/>
              <a:buFont typeface="Arial"/>
              <a:buNone/>
            </a:pPr>
            <a:r>
              <a:rPr lang="en" sz="1900">
                <a:solidFill>
                  <a:srgbClr val="434343"/>
                </a:solidFill>
              </a:rPr>
              <a:t>Helps to avoid outliers affecting the data</a:t>
            </a:r>
            <a:endParaRPr sz="1900">
              <a:solidFill>
                <a:srgbClr val="434343"/>
              </a:solidFill>
            </a:endParaRPr>
          </a:p>
          <a:p>
            <a:pPr indent="457200" lvl="0" marL="457200" rtl="0" algn="l">
              <a:spcBef>
                <a:spcPts val="600"/>
              </a:spcBef>
              <a:spcAft>
                <a:spcPts val="0"/>
              </a:spcAft>
              <a:buClr>
                <a:schemeClr val="dk1"/>
              </a:buClr>
              <a:buSzPts val="1100"/>
              <a:buFont typeface="Arial"/>
              <a:buNone/>
            </a:pPr>
            <a:r>
              <a:t/>
            </a:r>
            <a:endParaRPr sz="1900">
              <a:solidFill>
                <a:srgbClr val="434343"/>
              </a:solidFill>
            </a:endParaRPr>
          </a:p>
          <a:p>
            <a:pPr indent="457200" lvl="0" marL="45720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rPr lang="en" sz="1600">
                <a:solidFill>
                  <a:srgbClr val="434343"/>
                </a:solidFill>
              </a:rPr>
              <a:t>	</a:t>
            </a:r>
            <a:endParaRPr sz="1600">
              <a:solidFill>
                <a:srgbClr val="434343"/>
              </a:solidFill>
            </a:endParaRPr>
          </a:p>
          <a:p>
            <a:pPr indent="0" lvl="0" marL="0" rtl="0" algn="l">
              <a:spcBef>
                <a:spcPts val="600"/>
              </a:spcBef>
              <a:spcAft>
                <a:spcPts val="0"/>
              </a:spcAft>
              <a:buNone/>
            </a:pPr>
            <a:r>
              <a:t/>
            </a:r>
            <a:endParaRPr sz="1600">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303" name="Google Shape;303;p51"/>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1900">
                <a:solidFill>
                  <a:srgbClr val="434343"/>
                </a:solidFill>
              </a:rPr>
              <a:t>Interquartile Range (IQR)</a:t>
            </a:r>
            <a:r>
              <a:rPr lang="en" sz="1900">
                <a:solidFill>
                  <a:srgbClr val="434343"/>
                </a:solidFill>
              </a:rPr>
              <a:t>: the difference between the first and third quartiles. </a:t>
            </a:r>
            <a:endParaRPr sz="1900">
              <a:solidFill>
                <a:srgbClr val="434343"/>
              </a:solidFill>
            </a:endParaRPr>
          </a:p>
          <a:p>
            <a:pPr indent="0" lvl="0" marL="457200" rtl="0" algn="l">
              <a:spcBef>
                <a:spcPts val="600"/>
              </a:spcBef>
              <a:spcAft>
                <a:spcPts val="0"/>
              </a:spcAft>
              <a:buClr>
                <a:schemeClr val="dk1"/>
              </a:buClr>
              <a:buSzPts val="1100"/>
              <a:buFont typeface="Arial"/>
              <a:buNone/>
            </a:pPr>
            <a:r>
              <a:rPr lang="en" sz="1900">
                <a:solidFill>
                  <a:srgbClr val="434343"/>
                </a:solidFill>
              </a:rPr>
              <a:t>Indicates how spread out the middle 50% of the set of data is. </a:t>
            </a:r>
            <a:endParaRPr sz="1900">
              <a:solidFill>
                <a:srgbClr val="434343"/>
              </a:solidFill>
            </a:endParaRPr>
          </a:p>
          <a:p>
            <a:pPr indent="457200" lvl="0" marL="0" rtl="0" algn="l">
              <a:spcBef>
                <a:spcPts val="600"/>
              </a:spcBef>
              <a:spcAft>
                <a:spcPts val="0"/>
              </a:spcAft>
              <a:buClr>
                <a:schemeClr val="dk1"/>
              </a:buClr>
              <a:buSzPts val="1100"/>
              <a:buFont typeface="Arial"/>
              <a:buNone/>
            </a:pPr>
            <a:r>
              <a:rPr lang="en" sz="1900">
                <a:solidFill>
                  <a:srgbClr val="434343"/>
                </a:solidFill>
              </a:rPr>
              <a:t>Helps to avoid outliers affecting the data</a:t>
            </a:r>
            <a:endParaRPr sz="1900">
              <a:solidFill>
                <a:srgbClr val="434343"/>
              </a:solidFill>
            </a:endParaRPr>
          </a:p>
          <a:p>
            <a:pPr indent="457200" lvl="0" marL="0" rtl="0" algn="l">
              <a:spcBef>
                <a:spcPts val="600"/>
              </a:spcBef>
              <a:spcAft>
                <a:spcPts val="0"/>
              </a:spcAft>
              <a:buClr>
                <a:schemeClr val="dk1"/>
              </a:buClr>
              <a:buSzPts val="1100"/>
              <a:buFont typeface="Arial"/>
              <a:buNone/>
            </a:pPr>
            <a:r>
              <a:t/>
            </a:r>
            <a:endParaRPr sz="1900">
              <a:solidFill>
                <a:srgbClr val="434343"/>
              </a:solidFill>
            </a:endParaRPr>
          </a:p>
          <a:p>
            <a:pPr indent="457200" lvl="0" marL="457200" rtl="0" algn="l">
              <a:spcBef>
                <a:spcPts val="600"/>
              </a:spcBef>
              <a:spcAft>
                <a:spcPts val="0"/>
              </a:spcAft>
              <a:buClr>
                <a:schemeClr val="dk1"/>
              </a:buClr>
              <a:buSzPts val="1100"/>
              <a:buFont typeface="Arial"/>
              <a:buNone/>
            </a:pPr>
            <a:r>
              <a:rPr i="1" lang="en" sz="1900">
                <a:solidFill>
                  <a:srgbClr val="434343"/>
                </a:solidFill>
              </a:rPr>
              <a:t>First Quartile</a:t>
            </a:r>
            <a:r>
              <a:rPr lang="en" sz="1900">
                <a:solidFill>
                  <a:srgbClr val="434343"/>
                </a:solidFill>
              </a:rPr>
              <a:t>: median of the first half of the data (25%)</a:t>
            </a:r>
            <a:endParaRPr sz="1900">
              <a:solidFill>
                <a:srgbClr val="434343"/>
              </a:solidFill>
            </a:endParaRPr>
          </a:p>
          <a:p>
            <a:pPr indent="457200" lvl="0" marL="457200" rtl="0" algn="l">
              <a:spcBef>
                <a:spcPts val="600"/>
              </a:spcBef>
              <a:spcAft>
                <a:spcPts val="0"/>
              </a:spcAft>
              <a:buClr>
                <a:schemeClr val="dk1"/>
              </a:buClr>
              <a:buSzPts val="1100"/>
              <a:buFont typeface="Arial"/>
              <a:buNone/>
            </a:pPr>
            <a:r>
              <a:t/>
            </a:r>
            <a:endParaRPr sz="1900">
              <a:solidFill>
                <a:srgbClr val="434343"/>
              </a:solidFill>
            </a:endParaRPr>
          </a:p>
          <a:p>
            <a:pPr indent="457200" lvl="0" marL="45720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rPr lang="en" sz="1600">
                <a:solidFill>
                  <a:srgbClr val="434343"/>
                </a:solidFill>
              </a:rPr>
              <a:t>	</a:t>
            </a:r>
            <a:endParaRPr sz="1600">
              <a:solidFill>
                <a:srgbClr val="434343"/>
              </a:solidFill>
            </a:endParaRPr>
          </a:p>
          <a:p>
            <a:pPr indent="0" lvl="0" marL="0" rtl="0" algn="l">
              <a:spcBef>
                <a:spcPts val="600"/>
              </a:spcBef>
              <a:spcAft>
                <a:spcPts val="0"/>
              </a:spcAft>
              <a:buNone/>
            </a:pPr>
            <a:r>
              <a:t/>
            </a:r>
            <a:endParaRPr sz="1600">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309" name="Google Shape;309;p52"/>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1900">
                <a:solidFill>
                  <a:srgbClr val="434343"/>
                </a:solidFill>
              </a:rPr>
              <a:t>Interquartile Range (IQR)</a:t>
            </a:r>
            <a:r>
              <a:rPr lang="en" sz="1900">
                <a:solidFill>
                  <a:srgbClr val="434343"/>
                </a:solidFill>
              </a:rPr>
              <a:t>: the difference between the first and third quartiles. </a:t>
            </a:r>
            <a:endParaRPr sz="1900">
              <a:solidFill>
                <a:srgbClr val="434343"/>
              </a:solidFill>
            </a:endParaRPr>
          </a:p>
          <a:p>
            <a:pPr indent="0" lvl="0" marL="457200" rtl="0" algn="l">
              <a:spcBef>
                <a:spcPts val="600"/>
              </a:spcBef>
              <a:spcAft>
                <a:spcPts val="0"/>
              </a:spcAft>
              <a:buClr>
                <a:schemeClr val="dk1"/>
              </a:buClr>
              <a:buSzPts val="1100"/>
              <a:buFont typeface="Arial"/>
              <a:buNone/>
            </a:pPr>
            <a:r>
              <a:rPr lang="en" sz="1900">
                <a:solidFill>
                  <a:srgbClr val="434343"/>
                </a:solidFill>
              </a:rPr>
              <a:t>Indicates how spread out the middle 50% of the set of data is. </a:t>
            </a:r>
            <a:endParaRPr sz="1900">
              <a:solidFill>
                <a:srgbClr val="434343"/>
              </a:solidFill>
            </a:endParaRPr>
          </a:p>
          <a:p>
            <a:pPr indent="457200" lvl="0" marL="0" rtl="0" algn="l">
              <a:spcBef>
                <a:spcPts val="600"/>
              </a:spcBef>
              <a:spcAft>
                <a:spcPts val="0"/>
              </a:spcAft>
              <a:buClr>
                <a:schemeClr val="dk1"/>
              </a:buClr>
              <a:buSzPts val="1100"/>
              <a:buFont typeface="Arial"/>
              <a:buNone/>
            </a:pPr>
            <a:r>
              <a:rPr lang="en" sz="1900">
                <a:solidFill>
                  <a:srgbClr val="434343"/>
                </a:solidFill>
              </a:rPr>
              <a:t>Helps to avoid outliers affecting the data</a:t>
            </a:r>
            <a:endParaRPr sz="1900">
              <a:solidFill>
                <a:srgbClr val="434343"/>
              </a:solidFill>
            </a:endParaRPr>
          </a:p>
          <a:p>
            <a:pPr indent="457200" lvl="0" marL="0" rtl="0" algn="l">
              <a:spcBef>
                <a:spcPts val="600"/>
              </a:spcBef>
              <a:spcAft>
                <a:spcPts val="0"/>
              </a:spcAft>
              <a:buClr>
                <a:schemeClr val="dk1"/>
              </a:buClr>
              <a:buSzPts val="1100"/>
              <a:buFont typeface="Arial"/>
              <a:buNone/>
            </a:pPr>
            <a:r>
              <a:t/>
            </a:r>
            <a:endParaRPr sz="1900">
              <a:solidFill>
                <a:srgbClr val="434343"/>
              </a:solidFill>
            </a:endParaRPr>
          </a:p>
          <a:p>
            <a:pPr indent="457200" lvl="0" marL="457200" rtl="0" algn="l">
              <a:spcBef>
                <a:spcPts val="600"/>
              </a:spcBef>
              <a:spcAft>
                <a:spcPts val="0"/>
              </a:spcAft>
              <a:buClr>
                <a:schemeClr val="dk1"/>
              </a:buClr>
              <a:buSzPts val="1100"/>
              <a:buFont typeface="Arial"/>
              <a:buNone/>
            </a:pPr>
            <a:r>
              <a:rPr i="1" lang="en" sz="1900">
                <a:solidFill>
                  <a:srgbClr val="434343"/>
                </a:solidFill>
              </a:rPr>
              <a:t>First Quartile</a:t>
            </a:r>
            <a:r>
              <a:rPr lang="en" sz="1900">
                <a:solidFill>
                  <a:srgbClr val="434343"/>
                </a:solidFill>
              </a:rPr>
              <a:t>: median of the first half of the data (25%)</a:t>
            </a:r>
            <a:endParaRPr sz="1900">
              <a:solidFill>
                <a:srgbClr val="434343"/>
              </a:solidFill>
            </a:endParaRPr>
          </a:p>
          <a:p>
            <a:pPr indent="457200" lvl="0" marL="457200" rtl="0" algn="l">
              <a:spcBef>
                <a:spcPts val="600"/>
              </a:spcBef>
              <a:spcAft>
                <a:spcPts val="0"/>
              </a:spcAft>
              <a:buClr>
                <a:schemeClr val="dk1"/>
              </a:buClr>
              <a:buSzPts val="1100"/>
              <a:buFont typeface="Arial"/>
              <a:buNone/>
            </a:pPr>
            <a:r>
              <a:rPr i="1" lang="en" sz="1900">
                <a:solidFill>
                  <a:srgbClr val="434343"/>
                </a:solidFill>
              </a:rPr>
              <a:t>Third Quartile</a:t>
            </a:r>
            <a:r>
              <a:rPr lang="en" sz="1900">
                <a:solidFill>
                  <a:srgbClr val="434343"/>
                </a:solidFill>
              </a:rPr>
              <a:t>: median of the second half of the data (75%)</a:t>
            </a:r>
            <a:endParaRPr sz="1900">
              <a:solidFill>
                <a:srgbClr val="434343"/>
              </a:solidFill>
            </a:endParaRPr>
          </a:p>
          <a:p>
            <a:pPr indent="457200" lvl="0" marL="457200" rtl="0" algn="l">
              <a:spcBef>
                <a:spcPts val="600"/>
              </a:spcBef>
              <a:spcAft>
                <a:spcPts val="0"/>
              </a:spcAft>
              <a:buClr>
                <a:schemeClr val="dk1"/>
              </a:buClr>
              <a:buSzPts val="1100"/>
              <a:buFont typeface="Arial"/>
              <a:buNone/>
            </a:pPr>
            <a:r>
              <a:t/>
            </a:r>
            <a:endParaRPr sz="1900">
              <a:solidFill>
                <a:srgbClr val="434343"/>
              </a:solidFill>
            </a:endParaRPr>
          </a:p>
          <a:p>
            <a:pPr indent="0" lvl="0" marL="0" rtl="0" algn="l">
              <a:spcBef>
                <a:spcPts val="600"/>
              </a:spcBef>
              <a:spcAft>
                <a:spcPts val="0"/>
              </a:spcAft>
              <a:buClr>
                <a:schemeClr val="dk1"/>
              </a:buClr>
              <a:buSzPts val="1100"/>
              <a:buFont typeface="Arial"/>
              <a:buNone/>
            </a:pPr>
            <a:r>
              <a:rPr lang="en" sz="1600">
                <a:solidFill>
                  <a:srgbClr val="434343"/>
                </a:solidFill>
              </a:rPr>
              <a:t>	</a:t>
            </a:r>
            <a:endParaRPr sz="1600">
              <a:solidFill>
                <a:srgbClr val="434343"/>
              </a:solidFill>
            </a:endParaRPr>
          </a:p>
          <a:p>
            <a:pPr indent="0" lvl="0" marL="0" rtl="0" algn="l">
              <a:spcBef>
                <a:spcPts val="600"/>
              </a:spcBef>
              <a:spcAft>
                <a:spcPts val="0"/>
              </a:spcAft>
              <a:buNone/>
            </a:pPr>
            <a:r>
              <a:t/>
            </a:r>
            <a:endParaRPr sz="1600">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Measures of Spread</a:t>
            </a:r>
            <a:r>
              <a:rPr lang="en"/>
              <a:t> </a:t>
            </a:r>
            <a:endParaRPr/>
          </a:p>
        </p:txBody>
      </p:sp>
      <p:sp>
        <p:nvSpPr>
          <p:cNvPr id="315" name="Google Shape;315;p53"/>
          <p:cNvSpPr txBox="1"/>
          <p:nvPr>
            <p:ph idx="1" type="body"/>
          </p:nvPr>
        </p:nvSpPr>
        <p:spPr>
          <a:xfrm>
            <a:off x="458075" y="15288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500">
                <a:solidFill>
                  <a:srgbClr val="434343"/>
                </a:solidFill>
              </a:rPr>
              <a:t>7 	8	9	10	11	11	12	12	13	18</a:t>
            </a:r>
            <a:r>
              <a:rPr b="1" lang="en" sz="2500">
                <a:solidFill>
                  <a:srgbClr val="434343"/>
                </a:solidFill>
              </a:rPr>
              <a:t> </a:t>
            </a:r>
            <a:endParaRPr sz="2500">
              <a:solidFill>
                <a:srgbClr val="434343"/>
              </a:solidFill>
            </a:endParaRPr>
          </a:p>
          <a:p>
            <a:pPr indent="0" lvl="0" marL="0" rtl="0" algn="l">
              <a:spcBef>
                <a:spcPts val="600"/>
              </a:spcBef>
              <a:spcAft>
                <a:spcPts val="0"/>
              </a:spcAft>
              <a:buClr>
                <a:schemeClr val="dk1"/>
              </a:buClr>
              <a:buSzPts val="1100"/>
              <a:buFont typeface="Arial"/>
              <a:buNone/>
            </a:pPr>
            <a:r>
              <a:t/>
            </a:r>
            <a:endParaRPr sz="2000">
              <a:solidFill>
                <a:srgbClr val="434343"/>
              </a:solidFill>
            </a:endParaRPr>
          </a:p>
          <a:p>
            <a:pPr indent="0" lvl="0" marL="0" rtl="0" algn="l">
              <a:spcBef>
                <a:spcPts val="600"/>
              </a:spcBef>
              <a:spcAft>
                <a:spcPts val="0"/>
              </a:spcAft>
              <a:buClr>
                <a:schemeClr val="dk1"/>
              </a:buClr>
              <a:buSzPts val="1100"/>
              <a:buFont typeface="Arial"/>
              <a:buNone/>
            </a:pPr>
            <a:r>
              <a:t/>
            </a:r>
            <a:endParaRPr sz="2300">
              <a:solidFill>
                <a:srgbClr val="434343"/>
              </a:solidFill>
            </a:endParaRPr>
          </a:p>
          <a:p>
            <a:pPr indent="0" lvl="0" marL="0" rtl="0" algn="l">
              <a:spcBef>
                <a:spcPts val="600"/>
              </a:spcBef>
              <a:spcAft>
                <a:spcPts val="0"/>
              </a:spcAft>
              <a:buNone/>
            </a:pPr>
            <a:r>
              <a:t/>
            </a:r>
            <a:endParaRPr sz="2000">
              <a:solidFill>
                <a:srgbClr val="434343"/>
              </a:solidFill>
            </a:endParaRPr>
          </a:p>
        </p:txBody>
      </p:sp>
      <p:cxnSp>
        <p:nvCxnSpPr>
          <p:cNvPr id="316" name="Google Shape;316;p53"/>
          <p:cNvCxnSpPr/>
          <p:nvPr/>
        </p:nvCxnSpPr>
        <p:spPr>
          <a:xfrm>
            <a:off x="4572000" y="1605025"/>
            <a:ext cx="0" cy="583200"/>
          </a:xfrm>
          <a:prstGeom prst="straightConnector1">
            <a:avLst/>
          </a:prstGeom>
          <a:noFill/>
          <a:ln cap="flat" cmpd="sng" w="19050">
            <a:solidFill>
              <a:srgbClr val="2D8EC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182" name="Google Shape;182;p36"/>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700">
                <a:solidFill>
                  <a:srgbClr val="434343"/>
                </a:solidFill>
              </a:rPr>
              <a:t>A </a:t>
            </a:r>
            <a:r>
              <a:rPr b="1" lang="en" sz="1700">
                <a:solidFill>
                  <a:srgbClr val="434343"/>
                </a:solidFill>
              </a:rPr>
              <a:t>measure of spread </a:t>
            </a:r>
            <a:r>
              <a:rPr lang="en" sz="1700">
                <a:solidFill>
                  <a:srgbClr val="434343"/>
                </a:solidFill>
              </a:rPr>
              <a:t>(dispersion) is used to describe how data is spread. It also describes the variability of the dataset.</a:t>
            </a:r>
            <a:endParaRPr sz="1700">
              <a:solidFill>
                <a:srgbClr val="434343"/>
              </a:solidFill>
            </a:endParaRPr>
          </a:p>
          <a:p>
            <a:pPr indent="0" lvl="0" marL="0" rtl="0" algn="l">
              <a:spcBef>
                <a:spcPts val="600"/>
              </a:spcBef>
              <a:spcAft>
                <a:spcPts val="0"/>
              </a:spcAft>
              <a:buClr>
                <a:schemeClr val="dk1"/>
              </a:buClr>
              <a:buSzPts val="1100"/>
              <a:buFont typeface="Arial"/>
              <a:buNone/>
            </a:pPr>
            <a:r>
              <a:t/>
            </a:r>
            <a:endParaRPr sz="1200">
              <a:solidFill>
                <a:srgbClr val="434343"/>
              </a:solidFill>
            </a:endParaRPr>
          </a:p>
          <a:p>
            <a:pPr indent="0" lvl="0" marL="0" rtl="0" algn="l">
              <a:spcBef>
                <a:spcPts val="600"/>
              </a:spcBef>
              <a:spcAft>
                <a:spcPts val="0"/>
              </a:spcAft>
              <a:buClr>
                <a:schemeClr val="dk1"/>
              </a:buClr>
              <a:buSzPts val="1100"/>
              <a:buFont typeface="Arial"/>
              <a:buNone/>
            </a:pPr>
            <a:r>
              <a:rPr b="1" lang="en" sz="1900">
                <a:solidFill>
                  <a:srgbClr val="434343"/>
                </a:solidFill>
              </a:rPr>
              <a:t>Set 1									Set 2</a:t>
            </a:r>
            <a:endParaRPr b="1" sz="1900">
              <a:solidFill>
                <a:srgbClr val="434343"/>
              </a:solidFill>
            </a:endParaRPr>
          </a:p>
          <a:p>
            <a:pPr indent="0" lvl="0" marL="0" rtl="0" algn="l">
              <a:spcBef>
                <a:spcPts val="600"/>
              </a:spcBef>
              <a:spcAft>
                <a:spcPts val="0"/>
              </a:spcAft>
              <a:buClr>
                <a:schemeClr val="dk1"/>
              </a:buClr>
              <a:buSzPts val="1100"/>
              <a:buFont typeface="Arial"/>
              <a:buNone/>
            </a:pPr>
            <a:r>
              <a:rPr lang="en" sz="1900">
                <a:solidFill>
                  <a:srgbClr val="434343"/>
                </a:solidFill>
              </a:rPr>
              <a:t>7, 8,	9, 10, 11, 11, 12, 12, 13, 18  				1, 1, 2, 3, 	11, 11, 14, 	22, 22, 24  	</a:t>
            </a:r>
            <a:endParaRPr sz="1900">
              <a:solidFill>
                <a:srgbClr val="434343"/>
              </a:solidFill>
            </a:endParaRPr>
          </a:p>
          <a:p>
            <a:pPr indent="0" lvl="0" marL="0" rtl="0" algn="ctr">
              <a:spcBef>
                <a:spcPts val="600"/>
              </a:spcBef>
              <a:spcAft>
                <a:spcPts val="0"/>
              </a:spcAft>
              <a:buClr>
                <a:schemeClr val="dk1"/>
              </a:buClr>
              <a:buSzPts val="1100"/>
              <a:buFont typeface="Arial"/>
              <a:buNone/>
            </a:pPr>
            <a:r>
              <a:t/>
            </a:r>
            <a:endParaRPr sz="1900">
              <a:solidFill>
                <a:srgbClr val="434343"/>
              </a:solidFill>
            </a:endParaRPr>
          </a:p>
          <a:p>
            <a:pPr indent="457200" lvl="0" marL="3200400" rtl="0" algn="ctr">
              <a:spcBef>
                <a:spcPts val="600"/>
              </a:spcBef>
              <a:spcAft>
                <a:spcPts val="0"/>
              </a:spcAft>
              <a:buClr>
                <a:schemeClr val="dk1"/>
              </a:buClr>
              <a:buSzPts val="1100"/>
              <a:buFont typeface="Arial"/>
              <a:buNone/>
            </a:pPr>
            <a:r>
              <a:t/>
            </a:r>
            <a:endParaRPr sz="1900">
              <a:solidFill>
                <a:srgbClr val="434343"/>
              </a:solidFill>
            </a:endParaRPr>
          </a:p>
          <a:p>
            <a:pPr indent="457200" lvl="0" marL="0" rtl="0" algn="l">
              <a:spcBef>
                <a:spcPts val="600"/>
              </a:spcBef>
              <a:spcAft>
                <a:spcPts val="0"/>
              </a:spcAft>
              <a:buClr>
                <a:schemeClr val="dk1"/>
              </a:buClr>
              <a:buSzPts val="1100"/>
              <a:buFont typeface="Arial"/>
              <a:buNone/>
            </a:pPr>
            <a:r>
              <a:t/>
            </a:r>
            <a:endParaRPr sz="1500">
              <a:solidFill>
                <a:srgbClr val="434343"/>
              </a:solidFill>
            </a:endParaRPr>
          </a:p>
          <a:p>
            <a:pPr indent="0" lvl="0" marL="0" rtl="0" algn="l">
              <a:spcBef>
                <a:spcPts val="600"/>
              </a:spcBef>
              <a:spcAft>
                <a:spcPts val="0"/>
              </a:spcAft>
              <a:buNone/>
            </a:pPr>
            <a:r>
              <a:t/>
            </a:r>
            <a:endParaRPr sz="1200">
              <a:solidFill>
                <a:srgbClr val="434343"/>
              </a:solidFill>
            </a:endParaRPr>
          </a:p>
        </p:txBody>
      </p:sp>
      <p:cxnSp>
        <p:nvCxnSpPr>
          <p:cNvPr id="183" name="Google Shape;183;p36"/>
          <p:cNvCxnSpPr/>
          <p:nvPr/>
        </p:nvCxnSpPr>
        <p:spPr>
          <a:xfrm>
            <a:off x="4439225" y="2403000"/>
            <a:ext cx="11100" cy="23730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Measures of Spread</a:t>
            </a:r>
            <a:r>
              <a:rPr lang="en"/>
              <a:t> </a:t>
            </a:r>
            <a:endParaRPr/>
          </a:p>
        </p:txBody>
      </p:sp>
      <p:sp>
        <p:nvSpPr>
          <p:cNvPr id="322" name="Google Shape;322;p54"/>
          <p:cNvSpPr txBox="1"/>
          <p:nvPr>
            <p:ph idx="1" type="body"/>
          </p:nvPr>
        </p:nvSpPr>
        <p:spPr>
          <a:xfrm>
            <a:off x="458075" y="15288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500">
                <a:solidFill>
                  <a:srgbClr val="434343"/>
                </a:solidFill>
              </a:rPr>
              <a:t>7 	8	9	10	11	11	12	12	13	18</a:t>
            </a:r>
            <a:r>
              <a:rPr b="1" lang="en" sz="2500">
                <a:solidFill>
                  <a:srgbClr val="434343"/>
                </a:solidFill>
              </a:rPr>
              <a:t> </a:t>
            </a:r>
            <a:endParaRPr sz="2500">
              <a:solidFill>
                <a:srgbClr val="434343"/>
              </a:solidFill>
            </a:endParaRPr>
          </a:p>
          <a:p>
            <a:pPr indent="0" lvl="0" marL="0" rtl="0" algn="l">
              <a:spcBef>
                <a:spcPts val="600"/>
              </a:spcBef>
              <a:spcAft>
                <a:spcPts val="0"/>
              </a:spcAft>
              <a:buClr>
                <a:schemeClr val="dk1"/>
              </a:buClr>
              <a:buSzPts val="1100"/>
              <a:buFont typeface="Arial"/>
              <a:buNone/>
            </a:pPr>
            <a:r>
              <a:t/>
            </a:r>
            <a:endParaRPr sz="2000">
              <a:solidFill>
                <a:srgbClr val="434343"/>
              </a:solidFill>
            </a:endParaRPr>
          </a:p>
          <a:p>
            <a:pPr indent="0" lvl="0" marL="0" rtl="0" algn="l">
              <a:spcBef>
                <a:spcPts val="600"/>
              </a:spcBef>
              <a:spcAft>
                <a:spcPts val="0"/>
              </a:spcAft>
              <a:buClr>
                <a:schemeClr val="dk1"/>
              </a:buClr>
              <a:buSzPts val="1100"/>
              <a:buFont typeface="Arial"/>
              <a:buNone/>
            </a:pPr>
            <a:r>
              <a:t/>
            </a:r>
            <a:endParaRPr sz="2300">
              <a:solidFill>
                <a:srgbClr val="434343"/>
              </a:solidFill>
            </a:endParaRPr>
          </a:p>
          <a:p>
            <a:pPr indent="0" lvl="0" marL="0" rtl="0" algn="l">
              <a:spcBef>
                <a:spcPts val="600"/>
              </a:spcBef>
              <a:spcAft>
                <a:spcPts val="0"/>
              </a:spcAft>
              <a:buNone/>
            </a:pPr>
            <a:r>
              <a:t/>
            </a:r>
            <a:endParaRPr sz="2000">
              <a:solidFill>
                <a:srgbClr val="434343"/>
              </a:solidFill>
            </a:endParaRPr>
          </a:p>
        </p:txBody>
      </p:sp>
      <p:cxnSp>
        <p:nvCxnSpPr>
          <p:cNvPr id="323" name="Google Shape;323;p54"/>
          <p:cNvCxnSpPr/>
          <p:nvPr/>
        </p:nvCxnSpPr>
        <p:spPr>
          <a:xfrm>
            <a:off x="4572000" y="1605025"/>
            <a:ext cx="0" cy="583200"/>
          </a:xfrm>
          <a:prstGeom prst="straightConnector1">
            <a:avLst/>
          </a:prstGeom>
          <a:noFill/>
          <a:ln cap="flat" cmpd="sng" w="19050">
            <a:solidFill>
              <a:srgbClr val="2D8EC2"/>
            </a:solidFill>
            <a:prstDash val="solid"/>
            <a:round/>
            <a:headEnd len="med" w="med" type="none"/>
            <a:tailEnd len="med" w="med" type="none"/>
          </a:ln>
        </p:spPr>
      </p:cxnSp>
      <p:sp>
        <p:nvSpPr>
          <p:cNvPr id="324" name="Google Shape;324;p54"/>
          <p:cNvSpPr/>
          <p:nvPr/>
        </p:nvSpPr>
        <p:spPr>
          <a:xfrm>
            <a:off x="3207500" y="17005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Measures of Spread</a:t>
            </a:r>
            <a:r>
              <a:rPr lang="en"/>
              <a:t> </a:t>
            </a:r>
            <a:endParaRPr/>
          </a:p>
        </p:txBody>
      </p:sp>
      <p:sp>
        <p:nvSpPr>
          <p:cNvPr id="330" name="Google Shape;330;p55"/>
          <p:cNvSpPr txBox="1"/>
          <p:nvPr>
            <p:ph idx="1" type="body"/>
          </p:nvPr>
        </p:nvSpPr>
        <p:spPr>
          <a:xfrm>
            <a:off x="458075" y="15288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500">
                <a:solidFill>
                  <a:srgbClr val="434343"/>
                </a:solidFill>
              </a:rPr>
              <a:t>7 	8	9	10	11	11	12	12	13	18</a:t>
            </a:r>
            <a:r>
              <a:rPr b="1" lang="en" sz="2500">
                <a:solidFill>
                  <a:srgbClr val="434343"/>
                </a:solidFill>
              </a:rPr>
              <a:t> </a:t>
            </a:r>
            <a:endParaRPr sz="2500">
              <a:solidFill>
                <a:srgbClr val="434343"/>
              </a:solidFill>
            </a:endParaRPr>
          </a:p>
          <a:p>
            <a:pPr indent="0" lvl="0" marL="0" rtl="0" algn="l">
              <a:spcBef>
                <a:spcPts val="600"/>
              </a:spcBef>
              <a:spcAft>
                <a:spcPts val="0"/>
              </a:spcAft>
              <a:buClr>
                <a:schemeClr val="dk1"/>
              </a:buClr>
              <a:buSzPts val="1100"/>
              <a:buFont typeface="Arial"/>
              <a:buNone/>
            </a:pPr>
            <a:r>
              <a:t/>
            </a:r>
            <a:endParaRPr sz="2000">
              <a:solidFill>
                <a:srgbClr val="434343"/>
              </a:solidFill>
            </a:endParaRPr>
          </a:p>
          <a:p>
            <a:pPr indent="0" lvl="0" marL="0" rtl="0" algn="l">
              <a:spcBef>
                <a:spcPts val="600"/>
              </a:spcBef>
              <a:spcAft>
                <a:spcPts val="0"/>
              </a:spcAft>
              <a:buClr>
                <a:schemeClr val="dk1"/>
              </a:buClr>
              <a:buSzPts val="1100"/>
              <a:buFont typeface="Arial"/>
              <a:buNone/>
            </a:pPr>
            <a:r>
              <a:rPr b="1" lang="en" sz="2300">
                <a:solidFill>
                  <a:srgbClr val="434343"/>
                </a:solidFill>
              </a:rPr>
              <a:t>First Quartile</a:t>
            </a:r>
            <a:r>
              <a:rPr lang="en" sz="2300">
                <a:solidFill>
                  <a:srgbClr val="434343"/>
                </a:solidFill>
              </a:rPr>
              <a:t> = 9</a:t>
            </a:r>
            <a:endParaRPr sz="2300">
              <a:solidFill>
                <a:srgbClr val="434343"/>
              </a:solidFill>
            </a:endParaRPr>
          </a:p>
          <a:p>
            <a:pPr indent="0" lvl="0" marL="0" rtl="0" algn="l">
              <a:spcBef>
                <a:spcPts val="600"/>
              </a:spcBef>
              <a:spcAft>
                <a:spcPts val="0"/>
              </a:spcAft>
              <a:buClr>
                <a:schemeClr val="dk1"/>
              </a:buClr>
              <a:buSzPts val="1100"/>
              <a:buFont typeface="Arial"/>
              <a:buNone/>
            </a:pPr>
            <a:r>
              <a:t/>
            </a:r>
            <a:endParaRPr sz="2300">
              <a:solidFill>
                <a:srgbClr val="434343"/>
              </a:solidFill>
            </a:endParaRPr>
          </a:p>
          <a:p>
            <a:pPr indent="0" lvl="0" marL="0" rtl="0" algn="l">
              <a:spcBef>
                <a:spcPts val="600"/>
              </a:spcBef>
              <a:spcAft>
                <a:spcPts val="0"/>
              </a:spcAft>
              <a:buNone/>
            </a:pPr>
            <a:r>
              <a:t/>
            </a:r>
            <a:endParaRPr sz="2000">
              <a:solidFill>
                <a:srgbClr val="434343"/>
              </a:solidFill>
            </a:endParaRPr>
          </a:p>
        </p:txBody>
      </p:sp>
      <p:cxnSp>
        <p:nvCxnSpPr>
          <p:cNvPr id="331" name="Google Shape;331;p55"/>
          <p:cNvCxnSpPr/>
          <p:nvPr/>
        </p:nvCxnSpPr>
        <p:spPr>
          <a:xfrm>
            <a:off x="4572000" y="1605025"/>
            <a:ext cx="0" cy="583200"/>
          </a:xfrm>
          <a:prstGeom prst="straightConnector1">
            <a:avLst/>
          </a:prstGeom>
          <a:noFill/>
          <a:ln cap="flat" cmpd="sng" w="19050">
            <a:solidFill>
              <a:srgbClr val="2D8EC2"/>
            </a:solidFill>
            <a:prstDash val="solid"/>
            <a:round/>
            <a:headEnd len="med" w="med" type="none"/>
            <a:tailEnd len="med" w="med" type="none"/>
          </a:ln>
        </p:spPr>
      </p:cxnSp>
      <p:sp>
        <p:nvSpPr>
          <p:cNvPr id="332" name="Google Shape;332;p55"/>
          <p:cNvSpPr/>
          <p:nvPr/>
        </p:nvSpPr>
        <p:spPr>
          <a:xfrm>
            <a:off x="3207500" y="17005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5"/>
          <p:cNvSpPr/>
          <p:nvPr/>
        </p:nvSpPr>
        <p:spPr>
          <a:xfrm>
            <a:off x="5563600" y="17005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Measures of Spread</a:t>
            </a:r>
            <a:r>
              <a:rPr lang="en"/>
              <a:t> </a:t>
            </a:r>
            <a:endParaRPr/>
          </a:p>
        </p:txBody>
      </p:sp>
      <p:sp>
        <p:nvSpPr>
          <p:cNvPr id="339" name="Google Shape;339;p56"/>
          <p:cNvSpPr txBox="1"/>
          <p:nvPr>
            <p:ph idx="1" type="body"/>
          </p:nvPr>
        </p:nvSpPr>
        <p:spPr>
          <a:xfrm>
            <a:off x="458075" y="15288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500">
                <a:solidFill>
                  <a:srgbClr val="434343"/>
                </a:solidFill>
              </a:rPr>
              <a:t>7 	8	9	10	11	11	12	12	13	18</a:t>
            </a:r>
            <a:r>
              <a:rPr b="1" lang="en" sz="2500">
                <a:solidFill>
                  <a:srgbClr val="434343"/>
                </a:solidFill>
              </a:rPr>
              <a:t> </a:t>
            </a:r>
            <a:endParaRPr sz="2500">
              <a:solidFill>
                <a:srgbClr val="434343"/>
              </a:solidFill>
            </a:endParaRPr>
          </a:p>
          <a:p>
            <a:pPr indent="0" lvl="0" marL="0" rtl="0" algn="l">
              <a:spcBef>
                <a:spcPts val="600"/>
              </a:spcBef>
              <a:spcAft>
                <a:spcPts val="0"/>
              </a:spcAft>
              <a:buClr>
                <a:schemeClr val="dk1"/>
              </a:buClr>
              <a:buSzPts val="1100"/>
              <a:buFont typeface="Arial"/>
              <a:buNone/>
            </a:pPr>
            <a:r>
              <a:t/>
            </a:r>
            <a:endParaRPr sz="2000">
              <a:solidFill>
                <a:srgbClr val="434343"/>
              </a:solidFill>
            </a:endParaRPr>
          </a:p>
          <a:p>
            <a:pPr indent="0" lvl="0" marL="0" rtl="0" algn="l">
              <a:spcBef>
                <a:spcPts val="600"/>
              </a:spcBef>
              <a:spcAft>
                <a:spcPts val="0"/>
              </a:spcAft>
              <a:buClr>
                <a:schemeClr val="dk1"/>
              </a:buClr>
              <a:buSzPts val="1100"/>
              <a:buFont typeface="Arial"/>
              <a:buNone/>
            </a:pPr>
            <a:r>
              <a:rPr b="1" lang="en" sz="2300">
                <a:solidFill>
                  <a:srgbClr val="434343"/>
                </a:solidFill>
              </a:rPr>
              <a:t>First Quartile</a:t>
            </a:r>
            <a:r>
              <a:rPr lang="en" sz="2300">
                <a:solidFill>
                  <a:srgbClr val="434343"/>
                </a:solidFill>
              </a:rPr>
              <a:t> = 9</a:t>
            </a:r>
            <a:endParaRPr sz="2300">
              <a:solidFill>
                <a:srgbClr val="434343"/>
              </a:solidFill>
            </a:endParaRPr>
          </a:p>
          <a:p>
            <a:pPr indent="0" lvl="0" marL="0" rtl="0" algn="l">
              <a:spcBef>
                <a:spcPts val="600"/>
              </a:spcBef>
              <a:spcAft>
                <a:spcPts val="0"/>
              </a:spcAft>
              <a:buClr>
                <a:schemeClr val="dk1"/>
              </a:buClr>
              <a:buSzPts val="1100"/>
              <a:buFont typeface="Arial"/>
              <a:buNone/>
            </a:pPr>
            <a:r>
              <a:rPr b="1" lang="en" sz="2300">
                <a:solidFill>
                  <a:srgbClr val="434343"/>
                </a:solidFill>
              </a:rPr>
              <a:t>Third Quartile</a:t>
            </a:r>
            <a:r>
              <a:rPr lang="en" sz="2300">
                <a:solidFill>
                  <a:srgbClr val="434343"/>
                </a:solidFill>
              </a:rPr>
              <a:t> = 12</a:t>
            </a:r>
            <a:endParaRPr sz="2300">
              <a:solidFill>
                <a:srgbClr val="434343"/>
              </a:solidFill>
            </a:endParaRPr>
          </a:p>
          <a:p>
            <a:pPr indent="0" lvl="0" marL="0" rtl="0" algn="l">
              <a:spcBef>
                <a:spcPts val="600"/>
              </a:spcBef>
              <a:spcAft>
                <a:spcPts val="0"/>
              </a:spcAft>
              <a:buClr>
                <a:schemeClr val="dk1"/>
              </a:buClr>
              <a:buSzPts val="1100"/>
              <a:buFont typeface="Arial"/>
              <a:buNone/>
            </a:pPr>
            <a:r>
              <a:t/>
            </a:r>
            <a:endParaRPr sz="2300">
              <a:solidFill>
                <a:srgbClr val="434343"/>
              </a:solidFill>
            </a:endParaRPr>
          </a:p>
          <a:p>
            <a:pPr indent="0" lvl="0" marL="0" rtl="0" algn="l">
              <a:spcBef>
                <a:spcPts val="600"/>
              </a:spcBef>
              <a:spcAft>
                <a:spcPts val="0"/>
              </a:spcAft>
              <a:buNone/>
            </a:pPr>
            <a:r>
              <a:t/>
            </a:r>
            <a:endParaRPr sz="2000">
              <a:solidFill>
                <a:srgbClr val="434343"/>
              </a:solidFill>
            </a:endParaRPr>
          </a:p>
        </p:txBody>
      </p:sp>
      <p:cxnSp>
        <p:nvCxnSpPr>
          <p:cNvPr id="340" name="Google Shape;340;p56"/>
          <p:cNvCxnSpPr/>
          <p:nvPr/>
        </p:nvCxnSpPr>
        <p:spPr>
          <a:xfrm>
            <a:off x="4572000" y="1605025"/>
            <a:ext cx="0" cy="583200"/>
          </a:xfrm>
          <a:prstGeom prst="straightConnector1">
            <a:avLst/>
          </a:prstGeom>
          <a:noFill/>
          <a:ln cap="flat" cmpd="sng" w="19050">
            <a:solidFill>
              <a:srgbClr val="2D8EC2"/>
            </a:solidFill>
            <a:prstDash val="solid"/>
            <a:round/>
            <a:headEnd len="med" w="med" type="none"/>
            <a:tailEnd len="med" w="med" type="none"/>
          </a:ln>
        </p:spPr>
      </p:cxnSp>
      <p:sp>
        <p:nvSpPr>
          <p:cNvPr id="341" name="Google Shape;341;p56"/>
          <p:cNvSpPr/>
          <p:nvPr/>
        </p:nvSpPr>
        <p:spPr>
          <a:xfrm>
            <a:off x="3207500" y="17005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6"/>
          <p:cNvSpPr/>
          <p:nvPr/>
        </p:nvSpPr>
        <p:spPr>
          <a:xfrm>
            <a:off x="5563600" y="17005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Measures of Spread</a:t>
            </a:r>
            <a:r>
              <a:rPr lang="en"/>
              <a:t> </a:t>
            </a:r>
            <a:endParaRPr/>
          </a:p>
        </p:txBody>
      </p:sp>
      <p:sp>
        <p:nvSpPr>
          <p:cNvPr id="348" name="Google Shape;348;p57"/>
          <p:cNvSpPr txBox="1"/>
          <p:nvPr>
            <p:ph idx="1" type="body"/>
          </p:nvPr>
        </p:nvSpPr>
        <p:spPr>
          <a:xfrm>
            <a:off x="458075" y="15288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500">
                <a:solidFill>
                  <a:srgbClr val="434343"/>
                </a:solidFill>
              </a:rPr>
              <a:t>7 	8	9	10	11	11	12	12	13	18</a:t>
            </a:r>
            <a:r>
              <a:rPr b="1" lang="en" sz="2500">
                <a:solidFill>
                  <a:srgbClr val="434343"/>
                </a:solidFill>
              </a:rPr>
              <a:t> </a:t>
            </a:r>
            <a:endParaRPr sz="2500">
              <a:solidFill>
                <a:srgbClr val="434343"/>
              </a:solidFill>
            </a:endParaRPr>
          </a:p>
          <a:p>
            <a:pPr indent="0" lvl="0" marL="0" rtl="0" algn="l">
              <a:spcBef>
                <a:spcPts val="600"/>
              </a:spcBef>
              <a:spcAft>
                <a:spcPts val="0"/>
              </a:spcAft>
              <a:buClr>
                <a:schemeClr val="dk1"/>
              </a:buClr>
              <a:buSzPts val="1100"/>
              <a:buFont typeface="Arial"/>
              <a:buNone/>
            </a:pPr>
            <a:r>
              <a:t/>
            </a:r>
            <a:endParaRPr sz="2000">
              <a:solidFill>
                <a:srgbClr val="434343"/>
              </a:solidFill>
            </a:endParaRPr>
          </a:p>
          <a:p>
            <a:pPr indent="0" lvl="0" marL="0" rtl="0" algn="l">
              <a:spcBef>
                <a:spcPts val="600"/>
              </a:spcBef>
              <a:spcAft>
                <a:spcPts val="0"/>
              </a:spcAft>
              <a:buClr>
                <a:schemeClr val="dk1"/>
              </a:buClr>
              <a:buSzPts val="1100"/>
              <a:buFont typeface="Arial"/>
              <a:buNone/>
            </a:pPr>
            <a:r>
              <a:rPr b="1" lang="en" sz="2300">
                <a:solidFill>
                  <a:srgbClr val="434343"/>
                </a:solidFill>
              </a:rPr>
              <a:t>First Quartile</a:t>
            </a:r>
            <a:r>
              <a:rPr lang="en" sz="2300">
                <a:solidFill>
                  <a:srgbClr val="434343"/>
                </a:solidFill>
              </a:rPr>
              <a:t> = 9</a:t>
            </a:r>
            <a:endParaRPr sz="2300">
              <a:solidFill>
                <a:srgbClr val="434343"/>
              </a:solidFill>
            </a:endParaRPr>
          </a:p>
          <a:p>
            <a:pPr indent="0" lvl="0" marL="0" rtl="0" algn="l">
              <a:spcBef>
                <a:spcPts val="600"/>
              </a:spcBef>
              <a:spcAft>
                <a:spcPts val="0"/>
              </a:spcAft>
              <a:buClr>
                <a:schemeClr val="dk1"/>
              </a:buClr>
              <a:buSzPts val="1100"/>
              <a:buFont typeface="Arial"/>
              <a:buNone/>
            </a:pPr>
            <a:r>
              <a:rPr b="1" lang="en" sz="2300">
                <a:solidFill>
                  <a:srgbClr val="434343"/>
                </a:solidFill>
              </a:rPr>
              <a:t>Third Quartile</a:t>
            </a:r>
            <a:r>
              <a:rPr lang="en" sz="2300">
                <a:solidFill>
                  <a:srgbClr val="434343"/>
                </a:solidFill>
              </a:rPr>
              <a:t> = 12</a:t>
            </a:r>
            <a:endParaRPr sz="2300">
              <a:solidFill>
                <a:srgbClr val="434343"/>
              </a:solidFill>
            </a:endParaRPr>
          </a:p>
          <a:p>
            <a:pPr indent="0" lvl="0" marL="0" rtl="0" algn="l">
              <a:spcBef>
                <a:spcPts val="600"/>
              </a:spcBef>
              <a:spcAft>
                <a:spcPts val="0"/>
              </a:spcAft>
              <a:buClr>
                <a:schemeClr val="dk1"/>
              </a:buClr>
              <a:buSzPts val="1100"/>
              <a:buFont typeface="Arial"/>
              <a:buNone/>
            </a:pPr>
            <a:r>
              <a:rPr b="1" lang="en" sz="2300">
                <a:solidFill>
                  <a:srgbClr val="434343"/>
                </a:solidFill>
              </a:rPr>
              <a:t>Interquartile Range </a:t>
            </a:r>
            <a:r>
              <a:rPr lang="en" sz="2300">
                <a:solidFill>
                  <a:srgbClr val="434343"/>
                </a:solidFill>
              </a:rPr>
              <a:t>= Third Quartile - First Quartile </a:t>
            </a:r>
            <a:endParaRPr sz="2300">
              <a:solidFill>
                <a:srgbClr val="434343"/>
              </a:solidFill>
            </a:endParaRPr>
          </a:p>
          <a:p>
            <a:pPr indent="0" lvl="0" marL="0" rtl="0" algn="l">
              <a:spcBef>
                <a:spcPts val="600"/>
              </a:spcBef>
              <a:spcAft>
                <a:spcPts val="0"/>
              </a:spcAft>
              <a:buClr>
                <a:schemeClr val="dk1"/>
              </a:buClr>
              <a:buSzPts val="1100"/>
              <a:buFont typeface="Arial"/>
              <a:buNone/>
            </a:pPr>
            <a:r>
              <a:rPr b="1" lang="en" sz="2300">
                <a:solidFill>
                  <a:srgbClr val="434343"/>
                </a:solidFill>
              </a:rPr>
              <a:t>Interquartile Range </a:t>
            </a:r>
            <a:r>
              <a:rPr lang="en" sz="2300">
                <a:solidFill>
                  <a:srgbClr val="434343"/>
                </a:solidFill>
              </a:rPr>
              <a:t>= 12 - 9</a:t>
            </a:r>
            <a:endParaRPr sz="2300">
              <a:solidFill>
                <a:srgbClr val="434343"/>
              </a:solidFill>
            </a:endParaRPr>
          </a:p>
          <a:p>
            <a:pPr indent="0" lvl="0" marL="0" rtl="0" algn="l">
              <a:spcBef>
                <a:spcPts val="600"/>
              </a:spcBef>
              <a:spcAft>
                <a:spcPts val="0"/>
              </a:spcAft>
              <a:buClr>
                <a:schemeClr val="dk1"/>
              </a:buClr>
              <a:buSzPts val="1100"/>
              <a:buFont typeface="Arial"/>
              <a:buNone/>
            </a:pPr>
            <a:r>
              <a:rPr b="1" lang="en" sz="2300">
                <a:solidFill>
                  <a:srgbClr val="434343"/>
                </a:solidFill>
              </a:rPr>
              <a:t>Interquartile Range </a:t>
            </a:r>
            <a:r>
              <a:rPr lang="en" sz="2300">
                <a:solidFill>
                  <a:srgbClr val="434343"/>
                </a:solidFill>
              </a:rPr>
              <a:t>= 3</a:t>
            </a:r>
            <a:endParaRPr sz="2300">
              <a:solidFill>
                <a:srgbClr val="434343"/>
              </a:solidFill>
            </a:endParaRPr>
          </a:p>
          <a:p>
            <a:pPr indent="0" lvl="0" marL="0" rtl="0" algn="l">
              <a:spcBef>
                <a:spcPts val="600"/>
              </a:spcBef>
              <a:spcAft>
                <a:spcPts val="0"/>
              </a:spcAft>
              <a:buNone/>
            </a:pPr>
            <a:r>
              <a:t/>
            </a:r>
            <a:endParaRPr sz="2000">
              <a:solidFill>
                <a:srgbClr val="434343"/>
              </a:solidFill>
            </a:endParaRPr>
          </a:p>
        </p:txBody>
      </p:sp>
      <p:cxnSp>
        <p:nvCxnSpPr>
          <p:cNvPr id="349" name="Google Shape;349;p57"/>
          <p:cNvCxnSpPr/>
          <p:nvPr/>
        </p:nvCxnSpPr>
        <p:spPr>
          <a:xfrm>
            <a:off x="4572000" y="1605025"/>
            <a:ext cx="0" cy="583200"/>
          </a:xfrm>
          <a:prstGeom prst="straightConnector1">
            <a:avLst/>
          </a:prstGeom>
          <a:noFill/>
          <a:ln cap="flat" cmpd="sng" w="19050">
            <a:solidFill>
              <a:srgbClr val="2D8EC2"/>
            </a:solidFill>
            <a:prstDash val="solid"/>
            <a:round/>
            <a:headEnd len="med" w="med" type="none"/>
            <a:tailEnd len="med" w="med" type="none"/>
          </a:ln>
        </p:spPr>
      </p:cxnSp>
      <p:sp>
        <p:nvSpPr>
          <p:cNvPr id="350" name="Google Shape;350;p57"/>
          <p:cNvSpPr/>
          <p:nvPr/>
        </p:nvSpPr>
        <p:spPr>
          <a:xfrm>
            <a:off x="3207500" y="17005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7"/>
          <p:cNvSpPr/>
          <p:nvPr/>
        </p:nvSpPr>
        <p:spPr>
          <a:xfrm>
            <a:off x="5563600" y="17005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 name="Google Shape;352;p57"/>
          <p:cNvCxnSpPr/>
          <p:nvPr/>
        </p:nvCxnSpPr>
        <p:spPr>
          <a:xfrm>
            <a:off x="3388525" y="1368650"/>
            <a:ext cx="2373000" cy="11100"/>
          </a:xfrm>
          <a:prstGeom prst="straightConnector1">
            <a:avLst/>
          </a:prstGeom>
          <a:noFill/>
          <a:ln cap="flat" cmpd="sng" w="19050">
            <a:solidFill>
              <a:srgbClr val="FF0000"/>
            </a:solidFill>
            <a:prstDash val="solid"/>
            <a:round/>
            <a:headEnd len="med" w="med" type="none"/>
            <a:tailEnd len="med" w="med" type="none"/>
          </a:ln>
        </p:spPr>
      </p:cxnSp>
      <p:cxnSp>
        <p:nvCxnSpPr>
          <p:cNvPr id="353" name="Google Shape;353;p57"/>
          <p:cNvCxnSpPr/>
          <p:nvPr/>
        </p:nvCxnSpPr>
        <p:spPr>
          <a:xfrm flipH="1">
            <a:off x="3394075" y="1368525"/>
            <a:ext cx="3900" cy="332100"/>
          </a:xfrm>
          <a:prstGeom prst="straightConnector1">
            <a:avLst/>
          </a:prstGeom>
          <a:noFill/>
          <a:ln cap="flat" cmpd="sng" w="19050">
            <a:solidFill>
              <a:srgbClr val="FF0000"/>
            </a:solidFill>
            <a:prstDash val="solid"/>
            <a:round/>
            <a:headEnd len="med" w="med" type="none"/>
            <a:tailEnd len="med" w="med" type="none"/>
          </a:ln>
        </p:spPr>
      </p:cxnSp>
      <p:cxnSp>
        <p:nvCxnSpPr>
          <p:cNvPr id="354" name="Google Shape;354;p57"/>
          <p:cNvCxnSpPr/>
          <p:nvPr/>
        </p:nvCxnSpPr>
        <p:spPr>
          <a:xfrm flipH="1">
            <a:off x="5756275" y="1368525"/>
            <a:ext cx="3900" cy="3321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8"/>
          <p:cNvSpPr txBox="1"/>
          <p:nvPr>
            <p:ph idx="1" type="body"/>
          </p:nvPr>
        </p:nvSpPr>
        <p:spPr>
          <a:xfrm>
            <a:off x="439375" y="2170475"/>
            <a:ext cx="8271300" cy="34230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500">
                <a:solidFill>
                  <a:srgbClr val="434343"/>
                </a:solidFill>
              </a:rPr>
              <a:t>7 	8	9	10	11	11	12	12	13	18</a:t>
            </a:r>
            <a:r>
              <a:rPr b="1" lang="en" sz="2500">
                <a:solidFill>
                  <a:srgbClr val="434343"/>
                </a:solidFill>
              </a:rPr>
              <a:t> </a:t>
            </a:r>
            <a:endParaRPr sz="2500">
              <a:solidFill>
                <a:srgbClr val="434343"/>
              </a:solidFill>
            </a:endParaRPr>
          </a:p>
          <a:p>
            <a:pPr indent="0" lvl="0" marL="0" rtl="0" algn="l">
              <a:spcBef>
                <a:spcPts val="600"/>
              </a:spcBef>
              <a:spcAft>
                <a:spcPts val="0"/>
              </a:spcAft>
              <a:buClr>
                <a:schemeClr val="dk1"/>
              </a:buClr>
              <a:buSzPts val="1100"/>
              <a:buFont typeface="Arial"/>
              <a:buNone/>
            </a:pPr>
            <a:r>
              <a:t/>
            </a:r>
            <a:endParaRPr sz="2000">
              <a:solidFill>
                <a:srgbClr val="434343"/>
              </a:solidFill>
            </a:endParaRPr>
          </a:p>
          <a:p>
            <a:pPr indent="0" lvl="0" marL="0" rtl="0" algn="l">
              <a:spcBef>
                <a:spcPts val="600"/>
              </a:spcBef>
              <a:spcAft>
                <a:spcPts val="0"/>
              </a:spcAft>
              <a:buClr>
                <a:schemeClr val="dk1"/>
              </a:buClr>
              <a:buSzPts val="1100"/>
              <a:buFont typeface="Arial"/>
              <a:buNone/>
            </a:pPr>
            <a:r>
              <a:t/>
            </a:r>
            <a:endParaRPr sz="2300">
              <a:solidFill>
                <a:srgbClr val="434343"/>
              </a:solidFill>
            </a:endParaRPr>
          </a:p>
          <a:p>
            <a:pPr indent="0" lvl="0" marL="0" rtl="0" algn="l">
              <a:spcBef>
                <a:spcPts val="600"/>
              </a:spcBef>
              <a:spcAft>
                <a:spcPts val="0"/>
              </a:spcAft>
              <a:buNone/>
            </a:pPr>
            <a:r>
              <a:t/>
            </a:r>
            <a:endParaRPr sz="2000">
              <a:solidFill>
                <a:srgbClr val="434343"/>
              </a:solidFill>
            </a:endParaRPr>
          </a:p>
        </p:txBody>
      </p:sp>
      <p:sp>
        <p:nvSpPr>
          <p:cNvPr id="360" name="Google Shape;360;p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Measures of Spread</a:t>
            </a:r>
            <a:r>
              <a:rPr lang="en"/>
              <a:t> </a:t>
            </a:r>
            <a:endParaRPr/>
          </a:p>
        </p:txBody>
      </p:sp>
      <p:cxnSp>
        <p:nvCxnSpPr>
          <p:cNvPr id="361" name="Google Shape;361;p58"/>
          <p:cNvCxnSpPr/>
          <p:nvPr/>
        </p:nvCxnSpPr>
        <p:spPr>
          <a:xfrm>
            <a:off x="4572000" y="3052825"/>
            <a:ext cx="0" cy="583200"/>
          </a:xfrm>
          <a:prstGeom prst="straightConnector1">
            <a:avLst/>
          </a:prstGeom>
          <a:noFill/>
          <a:ln cap="flat" cmpd="sng" w="19050">
            <a:solidFill>
              <a:srgbClr val="2D8EC2"/>
            </a:solidFill>
            <a:prstDash val="solid"/>
            <a:round/>
            <a:headEnd len="med" w="med" type="none"/>
            <a:tailEnd len="med" w="med" type="none"/>
          </a:ln>
        </p:spPr>
      </p:cxnSp>
      <p:sp>
        <p:nvSpPr>
          <p:cNvPr id="362" name="Google Shape;362;p58"/>
          <p:cNvSpPr/>
          <p:nvPr/>
        </p:nvSpPr>
        <p:spPr>
          <a:xfrm>
            <a:off x="3207500" y="31483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8"/>
          <p:cNvSpPr/>
          <p:nvPr/>
        </p:nvSpPr>
        <p:spPr>
          <a:xfrm>
            <a:off x="5563600" y="31483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58"/>
          <p:cNvCxnSpPr/>
          <p:nvPr/>
        </p:nvCxnSpPr>
        <p:spPr>
          <a:xfrm>
            <a:off x="3388525" y="2816450"/>
            <a:ext cx="2373000" cy="11100"/>
          </a:xfrm>
          <a:prstGeom prst="straightConnector1">
            <a:avLst/>
          </a:prstGeom>
          <a:noFill/>
          <a:ln cap="flat" cmpd="sng" w="19050">
            <a:solidFill>
              <a:srgbClr val="FF0000"/>
            </a:solidFill>
            <a:prstDash val="solid"/>
            <a:round/>
            <a:headEnd len="med" w="med" type="none"/>
            <a:tailEnd len="med" w="med" type="none"/>
          </a:ln>
        </p:spPr>
      </p:cxnSp>
      <p:cxnSp>
        <p:nvCxnSpPr>
          <p:cNvPr id="365" name="Google Shape;365;p58"/>
          <p:cNvCxnSpPr/>
          <p:nvPr/>
        </p:nvCxnSpPr>
        <p:spPr>
          <a:xfrm flipH="1">
            <a:off x="3394075" y="2816325"/>
            <a:ext cx="3900" cy="332100"/>
          </a:xfrm>
          <a:prstGeom prst="straightConnector1">
            <a:avLst/>
          </a:prstGeom>
          <a:noFill/>
          <a:ln cap="flat" cmpd="sng" w="19050">
            <a:solidFill>
              <a:srgbClr val="FF0000"/>
            </a:solidFill>
            <a:prstDash val="solid"/>
            <a:round/>
            <a:headEnd len="med" w="med" type="none"/>
            <a:tailEnd len="med" w="med" type="none"/>
          </a:ln>
        </p:spPr>
      </p:cxnSp>
      <p:cxnSp>
        <p:nvCxnSpPr>
          <p:cNvPr id="366" name="Google Shape;366;p58"/>
          <p:cNvCxnSpPr/>
          <p:nvPr/>
        </p:nvCxnSpPr>
        <p:spPr>
          <a:xfrm flipH="1">
            <a:off x="5756275" y="2816325"/>
            <a:ext cx="3900" cy="332100"/>
          </a:xfrm>
          <a:prstGeom prst="straightConnector1">
            <a:avLst/>
          </a:prstGeom>
          <a:noFill/>
          <a:ln cap="flat" cmpd="sng" w="19050">
            <a:solidFill>
              <a:srgbClr val="FF0000"/>
            </a:solidFill>
            <a:prstDash val="solid"/>
            <a:round/>
            <a:headEnd len="med" w="med" type="none"/>
            <a:tailEnd len="med" w="med" type="none"/>
          </a:ln>
        </p:spPr>
      </p:cxnSp>
      <p:sp>
        <p:nvSpPr>
          <p:cNvPr id="367" name="Google Shape;367;p58"/>
          <p:cNvSpPr/>
          <p:nvPr/>
        </p:nvSpPr>
        <p:spPr>
          <a:xfrm>
            <a:off x="2293100" y="31483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8"/>
          <p:cNvSpPr/>
          <p:nvPr/>
        </p:nvSpPr>
        <p:spPr>
          <a:xfrm>
            <a:off x="6484100" y="3148375"/>
            <a:ext cx="372900" cy="392100"/>
          </a:xfrm>
          <a:prstGeom prst="ellipse">
            <a:avLst/>
          </a:prstGeom>
          <a:noFill/>
          <a:ln cap="flat" cmpd="sng" w="1905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58"/>
          <p:cNvCxnSpPr/>
          <p:nvPr/>
        </p:nvCxnSpPr>
        <p:spPr>
          <a:xfrm>
            <a:off x="2494475" y="1913100"/>
            <a:ext cx="4183200" cy="7500"/>
          </a:xfrm>
          <a:prstGeom prst="straightConnector1">
            <a:avLst/>
          </a:prstGeom>
          <a:noFill/>
          <a:ln cap="flat" cmpd="sng" w="19050">
            <a:solidFill>
              <a:srgbClr val="FF0000"/>
            </a:solidFill>
            <a:prstDash val="solid"/>
            <a:round/>
            <a:headEnd len="med" w="med" type="none"/>
            <a:tailEnd len="med" w="med" type="none"/>
          </a:ln>
        </p:spPr>
      </p:cxnSp>
      <p:cxnSp>
        <p:nvCxnSpPr>
          <p:cNvPr id="370" name="Google Shape;370;p58"/>
          <p:cNvCxnSpPr>
            <a:endCxn id="367" idx="0"/>
          </p:cNvCxnSpPr>
          <p:nvPr/>
        </p:nvCxnSpPr>
        <p:spPr>
          <a:xfrm flipH="1">
            <a:off x="2479550" y="1920475"/>
            <a:ext cx="15000" cy="1227900"/>
          </a:xfrm>
          <a:prstGeom prst="straightConnector1">
            <a:avLst/>
          </a:prstGeom>
          <a:noFill/>
          <a:ln cap="flat" cmpd="sng" w="19050">
            <a:solidFill>
              <a:srgbClr val="FF0000"/>
            </a:solidFill>
            <a:prstDash val="solid"/>
            <a:round/>
            <a:headEnd len="med" w="med" type="none"/>
            <a:tailEnd len="med" w="med" type="none"/>
          </a:ln>
        </p:spPr>
      </p:cxnSp>
      <p:cxnSp>
        <p:nvCxnSpPr>
          <p:cNvPr id="371" name="Google Shape;371;p58"/>
          <p:cNvCxnSpPr>
            <a:endCxn id="368" idx="0"/>
          </p:cNvCxnSpPr>
          <p:nvPr/>
        </p:nvCxnSpPr>
        <p:spPr>
          <a:xfrm flipH="1">
            <a:off x="6670550" y="1931575"/>
            <a:ext cx="7200" cy="1216800"/>
          </a:xfrm>
          <a:prstGeom prst="straightConnector1">
            <a:avLst/>
          </a:prstGeom>
          <a:noFill/>
          <a:ln cap="flat" cmpd="sng" w="19050">
            <a:solidFill>
              <a:srgbClr val="FF0000"/>
            </a:solidFill>
            <a:prstDash val="solid"/>
            <a:round/>
            <a:headEnd len="med" w="med" type="none"/>
            <a:tailEnd len="med" w="med" type="none"/>
          </a:ln>
        </p:spPr>
      </p:cxnSp>
      <p:sp>
        <p:nvSpPr>
          <p:cNvPr id="372" name="Google Shape;372;p58"/>
          <p:cNvSpPr txBox="1"/>
          <p:nvPr/>
        </p:nvSpPr>
        <p:spPr>
          <a:xfrm>
            <a:off x="3675500" y="1510025"/>
            <a:ext cx="1810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34343"/>
                </a:solidFill>
                <a:latin typeface="Proxima Nova"/>
                <a:ea typeface="Proxima Nova"/>
                <a:cs typeface="Proxima Nova"/>
                <a:sym typeface="Proxima Nova"/>
              </a:rPr>
              <a:t>Range</a:t>
            </a:r>
            <a:endParaRPr b="1" sz="2000">
              <a:solidFill>
                <a:srgbClr val="434343"/>
              </a:solidFill>
              <a:latin typeface="Proxima Nova"/>
              <a:ea typeface="Proxima Nova"/>
              <a:cs typeface="Proxima Nova"/>
              <a:sym typeface="Proxima Nova"/>
            </a:endParaRPr>
          </a:p>
        </p:txBody>
      </p:sp>
      <p:sp>
        <p:nvSpPr>
          <p:cNvPr id="373" name="Google Shape;373;p58"/>
          <p:cNvSpPr txBox="1"/>
          <p:nvPr/>
        </p:nvSpPr>
        <p:spPr>
          <a:xfrm>
            <a:off x="3675500" y="2424425"/>
            <a:ext cx="1810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34343"/>
                </a:solidFill>
                <a:latin typeface="Proxima Nova"/>
                <a:ea typeface="Proxima Nova"/>
                <a:cs typeface="Proxima Nova"/>
                <a:sym typeface="Proxima Nova"/>
              </a:rPr>
              <a:t>IQR</a:t>
            </a:r>
            <a:endParaRPr b="1" sz="2000">
              <a:solidFill>
                <a:srgbClr val="434343"/>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Boxplots</a:t>
            </a:r>
            <a:r>
              <a:rPr lang="en"/>
              <a:t> </a:t>
            </a:r>
            <a:endParaRPr/>
          </a:p>
        </p:txBody>
      </p:sp>
      <p:sp>
        <p:nvSpPr>
          <p:cNvPr id="379" name="Google Shape;379;p59"/>
          <p:cNvSpPr txBox="1"/>
          <p:nvPr>
            <p:ph idx="1" type="body"/>
          </p:nvPr>
        </p:nvSpPr>
        <p:spPr>
          <a:xfrm>
            <a:off x="305675" y="1452625"/>
            <a:ext cx="37959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741B47"/>
                </a:solidFill>
                <a:latin typeface="Courier New"/>
                <a:ea typeface="Courier New"/>
                <a:cs typeface="Courier New"/>
                <a:sym typeface="Courier New"/>
              </a:rPr>
              <a:t>import</a:t>
            </a:r>
            <a:r>
              <a:rPr b="1" lang="en" sz="1400">
                <a:solidFill>
                  <a:srgbClr val="292929"/>
                </a:solidFill>
                <a:latin typeface="Courier New"/>
                <a:ea typeface="Courier New"/>
                <a:cs typeface="Courier New"/>
                <a:sym typeface="Courier New"/>
              </a:rPr>
              <a:t> matplotlib.pyplot </a:t>
            </a:r>
            <a:r>
              <a:rPr b="1" lang="en" sz="1400">
                <a:solidFill>
                  <a:srgbClr val="741B47"/>
                </a:solidFill>
                <a:latin typeface="Courier New"/>
                <a:ea typeface="Courier New"/>
                <a:cs typeface="Courier New"/>
                <a:sym typeface="Courier New"/>
              </a:rPr>
              <a:t>as</a:t>
            </a:r>
            <a:r>
              <a:rPr b="1" lang="en" sz="1400">
                <a:solidFill>
                  <a:srgbClr val="292929"/>
                </a:solidFill>
                <a:latin typeface="Courier New"/>
                <a:ea typeface="Courier New"/>
                <a:cs typeface="Courier New"/>
                <a:sym typeface="Courier New"/>
              </a:rPr>
              <a:t> plt</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Clr>
                <a:schemeClr val="dk1"/>
              </a:buClr>
              <a:buSzPts val="1100"/>
              <a:buFont typeface="Arial"/>
              <a:buNone/>
            </a:pPr>
            <a:r>
              <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sz="1200">
              <a:solidFill>
                <a:srgbClr val="292929"/>
              </a:solidFill>
              <a:highlight>
                <a:srgbClr val="F2F2F2"/>
              </a:highlight>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Boxplots </a:t>
            </a:r>
            <a:endParaRPr/>
          </a:p>
        </p:txBody>
      </p:sp>
      <p:sp>
        <p:nvSpPr>
          <p:cNvPr id="385" name="Google Shape;385;p60"/>
          <p:cNvSpPr txBox="1"/>
          <p:nvPr>
            <p:ph idx="1" type="body"/>
          </p:nvPr>
        </p:nvSpPr>
        <p:spPr>
          <a:xfrm>
            <a:off x="305675" y="1452625"/>
            <a:ext cx="37959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741B47"/>
                </a:solidFill>
                <a:latin typeface="Courier New"/>
                <a:ea typeface="Courier New"/>
                <a:cs typeface="Courier New"/>
                <a:sym typeface="Courier New"/>
              </a:rPr>
              <a:t>import</a:t>
            </a:r>
            <a:r>
              <a:rPr b="1" lang="en" sz="1400">
                <a:solidFill>
                  <a:srgbClr val="292929"/>
                </a:solidFill>
                <a:latin typeface="Courier New"/>
                <a:ea typeface="Courier New"/>
                <a:cs typeface="Courier New"/>
                <a:sym typeface="Courier New"/>
              </a:rPr>
              <a:t> matplotlib.pyplot </a:t>
            </a:r>
            <a:r>
              <a:rPr b="1" lang="en" sz="1400">
                <a:solidFill>
                  <a:srgbClr val="741B47"/>
                </a:solidFill>
                <a:latin typeface="Courier New"/>
                <a:ea typeface="Courier New"/>
                <a:cs typeface="Courier New"/>
                <a:sym typeface="Courier New"/>
              </a:rPr>
              <a:t>as</a:t>
            </a:r>
            <a:r>
              <a:rPr b="1" lang="en" sz="1400">
                <a:solidFill>
                  <a:srgbClr val="292929"/>
                </a:solidFill>
                <a:latin typeface="Courier New"/>
                <a:ea typeface="Courier New"/>
                <a:cs typeface="Courier New"/>
                <a:sym typeface="Courier New"/>
              </a:rPr>
              <a:t> plt</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0"/>
              </a:spcBef>
              <a:spcAft>
                <a:spcPts val="0"/>
              </a:spcAft>
              <a:buNone/>
            </a:pPr>
            <a:r>
              <a:rPr b="1" lang="en" sz="1400">
                <a:solidFill>
                  <a:schemeClr val="dk1"/>
                </a:solidFill>
                <a:latin typeface="Courier New"/>
                <a:ea typeface="Courier New"/>
                <a:cs typeface="Courier New"/>
                <a:sym typeface="Courier New"/>
              </a:rPr>
              <a:t>cats = pd.Series([</a:t>
            </a:r>
            <a:r>
              <a:rPr b="1" lang="en" sz="1400">
                <a:solidFill>
                  <a:srgbClr val="1C4587"/>
                </a:solidFill>
                <a:latin typeface="Courier New"/>
                <a:ea typeface="Courier New"/>
                <a:cs typeface="Courier New"/>
                <a:sym typeface="Courier New"/>
              </a:rPr>
              <a:t>7</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9</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10</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13</a:t>
            </a:r>
            <a:r>
              <a:rPr b="1" lang="en"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sz="1200">
              <a:solidFill>
                <a:srgbClr val="292929"/>
              </a:solidFill>
              <a:highlight>
                <a:srgbClr val="F2F2F2"/>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Boxplots </a:t>
            </a:r>
            <a:endParaRPr/>
          </a:p>
        </p:txBody>
      </p:sp>
      <p:sp>
        <p:nvSpPr>
          <p:cNvPr id="391" name="Google Shape;391;p61"/>
          <p:cNvSpPr txBox="1"/>
          <p:nvPr>
            <p:ph idx="1" type="body"/>
          </p:nvPr>
        </p:nvSpPr>
        <p:spPr>
          <a:xfrm>
            <a:off x="305675" y="1452625"/>
            <a:ext cx="37959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741B47"/>
                </a:solidFill>
                <a:latin typeface="Courier New"/>
                <a:ea typeface="Courier New"/>
                <a:cs typeface="Courier New"/>
                <a:sym typeface="Courier New"/>
              </a:rPr>
              <a:t>import</a:t>
            </a:r>
            <a:r>
              <a:rPr b="1" lang="en" sz="1400">
                <a:solidFill>
                  <a:srgbClr val="292929"/>
                </a:solidFill>
                <a:latin typeface="Courier New"/>
                <a:ea typeface="Courier New"/>
                <a:cs typeface="Courier New"/>
                <a:sym typeface="Courier New"/>
              </a:rPr>
              <a:t> matplotlib.pyplot </a:t>
            </a:r>
            <a:r>
              <a:rPr b="1" lang="en" sz="1400">
                <a:solidFill>
                  <a:srgbClr val="741B47"/>
                </a:solidFill>
                <a:latin typeface="Courier New"/>
                <a:ea typeface="Courier New"/>
                <a:cs typeface="Courier New"/>
                <a:sym typeface="Courier New"/>
              </a:rPr>
              <a:t>as</a:t>
            </a:r>
            <a:r>
              <a:rPr b="1" lang="en" sz="1400">
                <a:solidFill>
                  <a:srgbClr val="292929"/>
                </a:solidFill>
                <a:latin typeface="Courier New"/>
                <a:ea typeface="Courier New"/>
                <a:cs typeface="Courier New"/>
                <a:sym typeface="Courier New"/>
              </a:rPr>
              <a:t> plt</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0"/>
              </a:spcBef>
              <a:spcAft>
                <a:spcPts val="0"/>
              </a:spcAft>
              <a:buNone/>
            </a:pPr>
            <a:r>
              <a:rPr b="1" lang="en" sz="1400">
                <a:solidFill>
                  <a:schemeClr val="dk1"/>
                </a:solidFill>
                <a:latin typeface="Courier New"/>
                <a:ea typeface="Courier New"/>
                <a:cs typeface="Courier New"/>
                <a:sym typeface="Courier New"/>
              </a:rPr>
              <a:t>cats = pd.Series([</a:t>
            </a:r>
            <a:r>
              <a:rPr b="1" lang="en" sz="1400">
                <a:solidFill>
                  <a:srgbClr val="1C4587"/>
                </a:solidFill>
                <a:latin typeface="Courier New"/>
                <a:ea typeface="Courier New"/>
                <a:cs typeface="Courier New"/>
                <a:sym typeface="Courier New"/>
              </a:rPr>
              <a:t>7</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9</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10</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13</a:t>
            </a:r>
            <a:r>
              <a:rPr b="1" lang="en"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rPr b="1" lang="en" sz="1400">
                <a:solidFill>
                  <a:srgbClr val="292929"/>
                </a:solidFill>
                <a:latin typeface="Courier New"/>
                <a:ea typeface="Courier New"/>
                <a:cs typeface="Courier New"/>
                <a:sym typeface="Courier New"/>
              </a:rPr>
              <a:t>plt.boxplot(cats)</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sz="1200">
              <a:solidFill>
                <a:srgbClr val="292929"/>
              </a:solidFill>
              <a:highlight>
                <a:srgbClr val="F2F2F2"/>
              </a:highlight>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Boxplots </a:t>
            </a:r>
            <a:endParaRPr/>
          </a:p>
        </p:txBody>
      </p:sp>
      <p:sp>
        <p:nvSpPr>
          <p:cNvPr id="397" name="Google Shape;397;p62"/>
          <p:cNvSpPr txBox="1"/>
          <p:nvPr>
            <p:ph idx="1" type="body"/>
          </p:nvPr>
        </p:nvSpPr>
        <p:spPr>
          <a:xfrm>
            <a:off x="305675" y="1452625"/>
            <a:ext cx="37959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741B47"/>
                </a:solidFill>
                <a:latin typeface="Courier New"/>
                <a:ea typeface="Courier New"/>
                <a:cs typeface="Courier New"/>
                <a:sym typeface="Courier New"/>
              </a:rPr>
              <a:t>import</a:t>
            </a:r>
            <a:r>
              <a:rPr b="1" lang="en" sz="1400">
                <a:solidFill>
                  <a:srgbClr val="292929"/>
                </a:solidFill>
                <a:latin typeface="Courier New"/>
                <a:ea typeface="Courier New"/>
                <a:cs typeface="Courier New"/>
                <a:sym typeface="Courier New"/>
              </a:rPr>
              <a:t> matplotlib.pyplot </a:t>
            </a:r>
            <a:r>
              <a:rPr b="1" lang="en" sz="1400">
                <a:solidFill>
                  <a:srgbClr val="741B47"/>
                </a:solidFill>
                <a:latin typeface="Courier New"/>
                <a:ea typeface="Courier New"/>
                <a:cs typeface="Courier New"/>
                <a:sym typeface="Courier New"/>
              </a:rPr>
              <a:t>as</a:t>
            </a:r>
            <a:r>
              <a:rPr b="1" lang="en" sz="1400">
                <a:solidFill>
                  <a:srgbClr val="292929"/>
                </a:solidFill>
                <a:latin typeface="Courier New"/>
                <a:ea typeface="Courier New"/>
                <a:cs typeface="Courier New"/>
                <a:sym typeface="Courier New"/>
              </a:rPr>
              <a:t> plt</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0"/>
              </a:spcBef>
              <a:spcAft>
                <a:spcPts val="0"/>
              </a:spcAft>
              <a:buNone/>
            </a:pPr>
            <a:r>
              <a:rPr b="1" lang="en" sz="1400">
                <a:solidFill>
                  <a:schemeClr val="dk1"/>
                </a:solidFill>
                <a:latin typeface="Courier New"/>
                <a:ea typeface="Courier New"/>
                <a:cs typeface="Courier New"/>
                <a:sym typeface="Courier New"/>
              </a:rPr>
              <a:t>cats = pd.Series([</a:t>
            </a:r>
            <a:r>
              <a:rPr b="1" lang="en" sz="1400">
                <a:solidFill>
                  <a:srgbClr val="1C4587"/>
                </a:solidFill>
                <a:latin typeface="Courier New"/>
                <a:ea typeface="Courier New"/>
                <a:cs typeface="Courier New"/>
                <a:sym typeface="Courier New"/>
              </a:rPr>
              <a:t>7</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9</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10</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13</a:t>
            </a:r>
            <a:r>
              <a:rPr b="1" lang="en"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rPr b="1" lang="en" sz="1400">
                <a:solidFill>
                  <a:srgbClr val="292929"/>
                </a:solidFill>
                <a:latin typeface="Courier New"/>
                <a:ea typeface="Courier New"/>
                <a:cs typeface="Courier New"/>
                <a:sym typeface="Courier New"/>
              </a:rPr>
              <a:t>plt.boxplot(cats)</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rPr b="1" lang="en" sz="1400">
                <a:solidFill>
                  <a:srgbClr val="292929"/>
                </a:solidFill>
                <a:latin typeface="Courier New"/>
                <a:ea typeface="Courier New"/>
                <a:cs typeface="Courier New"/>
                <a:sym typeface="Courier New"/>
              </a:rPr>
              <a:t>plt.show()</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sz="1200">
              <a:solidFill>
                <a:srgbClr val="292929"/>
              </a:solidFill>
              <a:highlight>
                <a:srgbClr val="F2F2F2"/>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Boxplots </a:t>
            </a:r>
            <a:endParaRPr/>
          </a:p>
        </p:txBody>
      </p:sp>
      <p:sp>
        <p:nvSpPr>
          <p:cNvPr id="403" name="Google Shape;403;p63"/>
          <p:cNvSpPr txBox="1"/>
          <p:nvPr>
            <p:ph idx="1" type="body"/>
          </p:nvPr>
        </p:nvSpPr>
        <p:spPr>
          <a:xfrm>
            <a:off x="305675" y="1452625"/>
            <a:ext cx="37959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741B47"/>
                </a:solidFill>
                <a:latin typeface="Courier New"/>
                <a:ea typeface="Courier New"/>
                <a:cs typeface="Courier New"/>
                <a:sym typeface="Courier New"/>
              </a:rPr>
              <a:t>import</a:t>
            </a:r>
            <a:r>
              <a:rPr b="1" lang="en" sz="1400">
                <a:solidFill>
                  <a:srgbClr val="292929"/>
                </a:solidFill>
                <a:latin typeface="Courier New"/>
                <a:ea typeface="Courier New"/>
                <a:cs typeface="Courier New"/>
                <a:sym typeface="Courier New"/>
              </a:rPr>
              <a:t> matplotlib.pyplot </a:t>
            </a:r>
            <a:r>
              <a:rPr b="1" lang="en" sz="1400">
                <a:solidFill>
                  <a:srgbClr val="741B47"/>
                </a:solidFill>
                <a:latin typeface="Courier New"/>
                <a:ea typeface="Courier New"/>
                <a:cs typeface="Courier New"/>
                <a:sym typeface="Courier New"/>
              </a:rPr>
              <a:t>as</a:t>
            </a:r>
            <a:r>
              <a:rPr b="1" lang="en" sz="1400">
                <a:solidFill>
                  <a:srgbClr val="292929"/>
                </a:solidFill>
                <a:latin typeface="Courier New"/>
                <a:ea typeface="Courier New"/>
                <a:cs typeface="Courier New"/>
                <a:sym typeface="Courier New"/>
              </a:rPr>
              <a:t> plt</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0"/>
              </a:spcBef>
              <a:spcAft>
                <a:spcPts val="0"/>
              </a:spcAft>
              <a:buNone/>
            </a:pPr>
            <a:r>
              <a:rPr b="1" lang="en" sz="1400">
                <a:solidFill>
                  <a:schemeClr val="dk1"/>
                </a:solidFill>
                <a:latin typeface="Courier New"/>
                <a:ea typeface="Courier New"/>
                <a:cs typeface="Courier New"/>
                <a:sym typeface="Courier New"/>
              </a:rPr>
              <a:t>cats = pd.Series([</a:t>
            </a:r>
            <a:r>
              <a:rPr b="1" lang="en" sz="1400">
                <a:solidFill>
                  <a:srgbClr val="1C4587"/>
                </a:solidFill>
                <a:latin typeface="Courier New"/>
                <a:ea typeface="Courier New"/>
                <a:cs typeface="Courier New"/>
                <a:sym typeface="Courier New"/>
              </a:rPr>
              <a:t>7</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9</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10</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13</a:t>
            </a:r>
            <a:r>
              <a:rPr b="1" lang="en"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rPr b="1" lang="en" sz="1400">
                <a:solidFill>
                  <a:srgbClr val="292929"/>
                </a:solidFill>
                <a:latin typeface="Courier New"/>
                <a:ea typeface="Courier New"/>
                <a:cs typeface="Courier New"/>
                <a:sym typeface="Courier New"/>
              </a:rPr>
              <a:t>plt.boxplot(cats)</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rPr b="1" lang="en" sz="1400">
                <a:solidFill>
                  <a:srgbClr val="292929"/>
                </a:solidFill>
                <a:latin typeface="Courier New"/>
                <a:ea typeface="Courier New"/>
                <a:cs typeface="Courier New"/>
                <a:sym typeface="Courier New"/>
              </a:rPr>
              <a:t>plt.show()</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sz="1200">
              <a:solidFill>
                <a:srgbClr val="292929"/>
              </a:solidFill>
              <a:highlight>
                <a:srgbClr val="F2F2F2"/>
              </a:highlight>
              <a:latin typeface="Courier New"/>
              <a:ea typeface="Courier New"/>
              <a:cs typeface="Courier New"/>
              <a:sym typeface="Courier New"/>
            </a:endParaRPr>
          </a:p>
        </p:txBody>
      </p:sp>
      <p:pic>
        <p:nvPicPr>
          <p:cNvPr id="404" name="Google Shape;404;p63"/>
          <p:cNvPicPr preferRelativeResize="0"/>
          <p:nvPr/>
        </p:nvPicPr>
        <p:blipFill>
          <a:blip r:embed="rId3">
            <a:alphaModFix/>
          </a:blip>
          <a:stretch>
            <a:fillRect/>
          </a:stretch>
        </p:blipFill>
        <p:spPr>
          <a:xfrm>
            <a:off x="4266259" y="1385875"/>
            <a:ext cx="4762919" cy="3423000"/>
          </a:xfrm>
          <a:prstGeom prst="rect">
            <a:avLst/>
          </a:prstGeom>
          <a:noFill/>
          <a:ln>
            <a:noFill/>
          </a:ln>
        </p:spPr>
      </p:pic>
      <p:cxnSp>
        <p:nvCxnSpPr>
          <p:cNvPr id="405" name="Google Shape;405;p63"/>
          <p:cNvCxnSpPr/>
          <p:nvPr/>
        </p:nvCxnSpPr>
        <p:spPr>
          <a:xfrm flipH="1" rot="60250">
            <a:off x="6940686" y="1587267"/>
            <a:ext cx="650500" cy="9605"/>
          </a:xfrm>
          <a:prstGeom prst="straightConnector1">
            <a:avLst/>
          </a:prstGeom>
          <a:noFill/>
          <a:ln cap="flat" cmpd="sng" w="19050">
            <a:solidFill>
              <a:srgbClr val="2D8EC2"/>
            </a:solidFill>
            <a:prstDash val="solid"/>
            <a:round/>
            <a:headEnd len="med" w="med" type="none"/>
            <a:tailEnd len="med" w="med" type="triangle"/>
          </a:ln>
        </p:spPr>
      </p:cxnSp>
      <p:cxnSp>
        <p:nvCxnSpPr>
          <p:cNvPr id="406" name="Google Shape;406;p63"/>
          <p:cNvCxnSpPr/>
          <p:nvPr/>
        </p:nvCxnSpPr>
        <p:spPr>
          <a:xfrm>
            <a:off x="5315575" y="2839450"/>
            <a:ext cx="936900" cy="0"/>
          </a:xfrm>
          <a:prstGeom prst="straightConnector1">
            <a:avLst/>
          </a:prstGeom>
          <a:noFill/>
          <a:ln cap="flat" cmpd="sng" w="19050">
            <a:solidFill>
              <a:srgbClr val="2D8EC2"/>
            </a:solidFill>
            <a:prstDash val="solid"/>
            <a:round/>
            <a:headEnd len="med" w="med" type="none"/>
            <a:tailEnd len="med" w="med" type="triangle"/>
          </a:ln>
        </p:spPr>
      </p:cxnSp>
      <p:cxnSp>
        <p:nvCxnSpPr>
          <p:cNvPr id="407" name="Google Shape;407;p63"/>
          <p:cNvCxnSpPr/>
          <p:nvPr/>
        </p:nvCxnSpPr>
        <p:spPr>
          <a:xfrm>
            <a:off x="5315575" y="3402950"/>
            <a:ext cx="936900" cy="0"/>
          </a:xfrm>
          <a:prstGeom prst="straightConnector1">
            <a:avLst/>
          </a:prstGeom>
          <a:noFill/>
          <a:ln cap="flat" cmpd="sng" w="19050">
            <a:solidFill>
              <a:srgbClr val="2D8EC2"/>
            </a:solidFill>
            <a:prstDash val="solid"/>
            <a:round/>
            <a:headEnd len="med" w="med" type="none"/>
            <a:tailEnd len="med" w="med" type="triangle"/>
          </a:ln>
        </p:spPr>
      </p:cxnSp>
      <p:cxnSp>
        <p:nvCxnSpPr>
          <p:cNvPr id="408" name="Google Shape;408;p63"/>
          <p:cNvCxnSpPr/>
          <p:nvPr/>
        </p:nvCxnSpPr>
        <p:spPr>
          <a:xfrm>
            <a:off x="5315575" y="4415775"/>
            <a:ext cx="936900" cy="0"/>
          </a:xfrm>
          <a:prstGeom prst="straightConnector1">
            <a:avLst/>
          </a:prstGeom>
          <a:noFill/>
          <a:ln cap="flat" cmpd="sng" w="19050">
            <a:solidFill>
              <a:srgbClr val="2D8EC2"/>
            </a:solidFill>
            <a:prstDash val="solid"/>
            <a:round/>
            <a:headEnd len="med" w="med" type="none"/>
            <a:tailEnd len="med" w="med" type="triangle"/>
          </a:ln>
        </p:spPr>
      </p:cxnSp>
      <p:cxnSp>
        <p:nvCxnSpPr>
          <p:cNvPr id="409" name="Google Shape;409;p63"/>
          <p:cNvCxnSpPr/>
          <p:nvPr/>
        </p:nvCxnSpPr>
        <p:spPr>
          <a:xfrm>
            <a:off x="7284175" y="3164125"/>
            <a:ext cx="936900" cy="0"/>
          </a:xfrm>
          <a:prstGeom prst="straightConnector1">
            <a:avLst/>
          </a:prstGeom>
          <a:noFill/>
          <a:ln cap="flat" cmpd="sng" w="19050">
            <a:solidFill>
              <a:srgbClr val="2D8EC2"/>
            </a:solidFill>
            <a:prstDash val="solid"/>
            <a:round/>
            <a:headEnd len="med" w="med" type="triangle"/>
            <a:tailEnd len="med" w="med" type="none"/>
          </a:ln>
        </p:spPr>
      </p:cxnSp>
      <p:cxnSp>
        <p:nvCxnSpPr>
          <p:cNvPr id="410" name="Google Shape;410;p63"/>
          <p:cNvCxnSpPr/>
          <p:nvPr/>
        </p:nvCxnSpPr>
        <p:spPr>
          <a:xfrm>
            <a:off x="7284175" y="3851900"/>
            <a:ext cx="936900" cy="0"/>
          </a:xfrm>
          <a:prstGeom prst="straightConnector1">
            <a:avLst/>
          </a:prstGeom>
          <a:noFill/>
          <a:ln cap="flat" cmpd="sng" w="19050">
            <a:solidFill>
              <a:srgbClr val="2D8EC2"/>
            </a:solidFill>
            <a:prstDash val="solid"/>
            <a:round/>
            <a:headEnd len="med" w="med" type="triangle"/>
            <a:tailEnd len="med" w="med" type="none"/>
          </a:ln>
        </p:spPr>
      </p:cxnSp>
      <p:sp>
        <p:nvSpPr>
          <p:cNvPr id="411" name="Google Shape;411;p63"/>
          <p:cNvSpPr txBox="1"/>
          <p:nvPr/>
        </p:nvSpPr>
        <p:spPr>
          <a:xfrm>
            <a:off x="6940575" y="1602875"/>
            <a:ext cx="7368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Outlier</a:t>
            </a:r>
            <a:endParaRPr b="1" sz="1200">
              <a:latin typeface="Proxima Nova"/>
              <a:ea typeface="Proxima Nova"/>
              <a:cs typeface="Proxima Nova"/>
              <a:sym typeface="Proxima Nova"/>
            </a:endParaRPr>
          </a:p>
        </p:txBody>
      </p:sp>
      <p:sp>
        <p:nvSpPr>
          <p:cNvPr id="412" name="Google Shape;412;p63"/>
          <p:cNvSpPr txBox="1"/>
          <p:nvPr/>
        </p:nvSpPr>
        <p:spPr>
          <a:xfrm>
            <a:off x="5115575" y="2656325"/>
            <a:ext cx="9369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Maximum</a:t>
            </a:r>
            <a:endParaRPr b="1" sz="1200">
              <a:latin typeface="Proxima Nova"/>
              <a:ea typeface="Proxima Nova"/>
              <a:cs typeface="Proxima Nova"/>
              <a:sym typeface="Proxima Nova"/>
            </a:endParaRPr>
          </a:p>
        </p:txBody>
      </p:sp>
      <p:sp>
        <p:nvSpPr>
          <p:cNvPr id="413" name="Google Shape;413;p63"/>
          <p:cNvSpPr txBox="1"/>
          <p:nvPr/>
        </p:nvSpPr>
        <p:spPr>
          <a:xfrm>
            <a:off x="7207975" y="2921425"/>
            <a:ext cx="12639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Third Quartile</a:t>
            </a:r>
            <a:endParaRPr b="1" sz="1200">
              <a:latin typeface="Proxima Nova"/>
              <a:ea typeface="Proxima Nova"/>
              <a:cs typeface="Proxima Nova"/>
              <a:sym typeface="Proxima Nova"/>
            </a:endParaRPr>
          </a:p>
        </p:txBody>
      </p:sp>
      <p:sp>
        <p:nvSpPr>
          <p:cNvPr id="414" name="Google Shape;414;p63"/>
          <p:cNvSpPr txBox="1"/>
          <p:nvPr/>
        </p:nvSpPr>
        <p:spPr>
          <a:xfrm>
            <a:off x="7284175" y="3609200"/>
            <a:ext cx="11742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First Quartile</a:t>
            </a:r>
            <a:endParaRPr b="1" sz="1200">
              <a:latin typeface="Proxima Nova"/>
              <a:ea typeface="Proxima Nova"/>
              <a:cs typeface="Proxima Nova"/>
              <a:sym typeface="Proxima Nova"/>
            </a:endParaRPr>
          </a:p>
        </p:txBody>
      </p:sp>
      <p:sp>
        <p:nvSpPr>
          <p:cNvPr id="415" name="Google Shape;415;p63"/>
          <p:cNvSpPr txBox="1"/>
          <p:nvPr/>
        </p:nvSpPr>
        <p:spPr>
          <a:xfrm>
            <a:off x="5163175" y="3236450"/>
            <a:ext cx="7368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Median</a:t>
            </a:r>
            <a:endParaRPr b="1" sz="1200">
              <a:latin typeface="Proxima Nova"/>
              <a:ea typeface="Proxima Nova"/>
              <a:cs typeface="Proxima Nova"/>
              <a:sym typeface="Proxima Nova"/>
            </a:endParaRPr>
          </a:p>
        </p:txBody>
      </p:sp>
      <p:sp>
        <p:nvSpPr>
          <p:cNvPr id="416" name="Google Shape;416;p63"/>
          <p:cNvSpPr txBox="1"/>
          <p:nvPr/>
        </p:nvSpPr>
        <p:spPr>
          <a:xfrm>
            <a:off x="5115550" y="4249275"/>
            <a:ext cx="9369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Minimum</a:t>
            </a:r>
            <a:endParaRPr b="1" sz="12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189" name="Google Shape;189;p37"/>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900">
                <a:solidFill>
                  <a:srgbClr val="434343"/>
                </a:solidFill>
              </a:rPr>
              <a:t>Set 1									Set 2</a:t>
            </a:r>
            <a:endParaRPr b="1" sz="1900">
              <a:solidFill>
                <a:srgbClr val="434343"/>
              </a:solidFill>
            </a:endParaRPr>
          </a:p>
          <a:p>
            <a:pPr indent="0" lvl="0" marL="0" rtl="0" algn="l">
              <a:spcBef>
                <a:spcPts val="600"/>
              </a:spcBef>
              <a:spcAft>
                <a:spcPts val="0"/>
              </a:spcAft>
              <a:buClr>
                <a:schemeClr val="dk1"/>
              </a:buClr>
              <a:buSzPts val="1100"/>
              <a:buFont typeface="Arial"/>
              <a:buNone/>
            </a:pPr>
            <a:r>
              <a:rPr lang="en" sz="1900">
                <a:solidFill>
                  <a:srgbClr val="434343"/>
                </a:solidFill>
              </a:rPr>
              <a:t>7, 8,	9, 10, 11, 11, 12, 12, 13, 18  				1, 1, 2, 3, 	11, 11, 14, 	22, 22, 24  	</a:t>
            </a:r>
            <a:endParaRPr sz="1900">
              <a:solidFill>
                <a:srgbClr val="434343"/>
              </a:solidFill>
            </a:endParaRPr>
          </a:p>
          <a:p>
            <a:pPr indent="0" lvl="0" marL="0" rtl="0" algn="ctr">
              <a:spcBef>
                <a:spcPts val="600"/>
              </a:spcBef>
              <a:spcAft>
                <a:spcPts val="0"/>
              </a:spcAft>
              <a:buClr>
                <a:schemeClr val="dk1"/>
              </a:buClr>
              <a:buSzPts val="1100"/>
              <a:buFont typeface="Arial"/>
              <a:buNone/>
            </a:pPr>
            <a:r>
              <a:t/>
            </a:r>
            <a:endParaRPr sz="1900">
              <a:solidFill>
                <a:srgbClr val="434343"/>
              </a:solidFill>
            </a:endParaRPr>
          </a:p>
          <a:p>
            <a:pPr indent="457200" lvl="0" marL="3200400" rtl="0" algn="ctr">
              <a:spcBef>
                <a:spcPts val="600"/>
              </a:spcBef>
              <a:spcAft>
                <a:spcPts val="0"/>
              </a:spcAft>
              <a:buClr>
                <a:schemeClr val="dk1"/>
              </a:buClr>
              <a:buSzPts val="1100"/>
              <a:buFont typeface="Arial"/>
              <a:buNone/>
            </a:pPr>
            <a:r>
              <a:t/>
            </a:r>
            <a:endParaRPr sz="1900">
              <a:solidFill>
                <a:srgbClr val="434343"/>
              </a:solidFill>
            </a:endParaRPr>
          </a:p>
          <a:p>
            <a:pPr indent="457200" lvl="0" marL="0" rtl="0" algn="l">
              <a:spcBef>
                <a:spcPts val="600"/>
              </a:spcBef>
              <a:spcAft>
                <a:spcPts val="0"/>
              </a:spcAft>
              <a:buClr>
                <a:schemeClr val="dk1"/>
              </a:buClr>
              <a:buSzPts val="1100"/>
              <a:buFont typeface="Arial"/>
              <a:buNone/>
            </a:pPr>
            <a:r>
              <a:t/>
            </a:r>
            <a:endParaRPr sz="1500">
              <a:solidFill>
                <a:srgbClr val="434343"/>
              </a:solidFill>
            </a:endParaRPr>
          </a:p>
          <a:p>
            <a:pPr indent="0" lvl="0" marL="0" rtl="0" algn="l">
              <a:spcBef>
                <a:spcPts val="600"/>
              </a:spcBef>
              <a:spcAft>
                <a:spcPts val="0"/>
              </a:spcAft>
              <a:buNone/>
            </a:pPr>
            <a:r>
              <a:t/>
            </a:r>
            <a:endParaRPr sz="1200">
              <a:solidFill>
                <a:srgbClr val="434343"/>
              </a:solidFill>
            </a:endParaRPr>
          </a:p>
        </p:txBody>
      </p:sp>
      <p:cxnSp>
        <p:nvCxnSpPr>
          <p:cNvPr id="190" name="Google Shape;190;p37"/>
          <p:cNvCxnSpPr/>
          <p:nvPr/>
        </p:nvCxnSpPr>
        <p:spPr>
          <a:xfrm flipH="1">
            <a:off x="4450475" y="1821200"/>
            <a:ext cx="8700" cy="2954700"/>
          </a:xfrm>
          <a:prstGeom prst="straightConnector1">
            <a:avLst/>
          </a:prstGeom>
          <a:noFill/>
          <a:ln cap="flat" cmpd="sng" w="19050">
            <a:solidFill>
              <a:schemeClr val="dk2"/>
            </a:solidFill>
            <a:prstDash val="solid"/>
            <a:round/>
            <a:headEnd len="med" w="med" type="none"/>
            <a:tailEnd len="med" w="med" type="none"/>
          </a:ln>
        </p:spPr>
      </p:cxnSp>
      <p:pic>
        <p:nvPicPr>
          <p:cNvPr id="191" name="Google Shape;191;p37"/>
          <p:cNvPicPr preferRelativeResize="0"/>
          <p:nvPr/>
        </p:nvPicPr>
        <p:blipFill>
          <a:blip r:embed="rId3">
            <a:alphaModFix/>
          </a:blip>
          <a:stretch>
            <a:fillRect/>
          </a:stretch>
        </p:blipFill>
        <p:spPr>
          <a:xfrm>
            <a:off x="382150" y="2487100"/>
            <a:ext cx="3292299" cy="2308650"/>
          </a:xfrm>
          <a:prstGeom prst="rect">
            <a:avLst/>
          </a:prstGeom>
          <a:noFill/>
          <a:ln>
            <a:noFill/>
          </a:ln>
        </p:spPr>
      </p:pic>
      <p:pic>
        <p:nvPicPr>
          <p:cNvPr id="192" name="Google Shape;192;p37"/>
          <p:cNvPicPr preferRelativeResize="0"/>
          <p:nvPr/>
        </p:nvPicPr>
        <p:blipFill>
          <a:blip r:embed="rId4">
            <a:alphaModFix/>
          </a:blip>
          <a:stretch>
            <a:fillRect/>
          </a:stretch>
        </p:blipFill>
        <p:spPr>
          <a:xfrm>
            <a:off x="4838101" y="2410900"/>
            <a:ext cx="3586474" cy="25124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Histogram </a:t>
            </a:r>
            <a:endParaRPr/>
          </a:p>
        </p:txBody>
      </p:sp>
      <p:sp>
        <p:nvSpPr>
          <p:cNvPr id="422" name="Google Shape;422;p64"/>
          <p:cNvSpPr txBox="1"/>
          <p:nvPr>
            <p:ph idx="1" type="body"/>
          </p:nvPr>
        </p:nvSpPr>
        <p:spPr>
          <a:xfrm>
            <a:off x="305675" y="1452625"/>
            <a:ext cx="37959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741B47"/>
                </a:solidFill>
                <a:latin typeface="Courier New"/>
                <a:ea typeface="Courier New"/>
                <a:cs typeface="Courier New"/>
                <a:sym typeface="Courier New"/>
              </a:rPr>
              <a:t>import</a:t>
            </a:r>
            <a:r>
              <a:rPr b="1" lang="en" sz="1400">
                <a:solidFill>
                  <a:srgbClr val="292929"/>
                </a:solidFill>
                <a:latin typeface="Courier New"/>
                <a:ea typeface="Courier New"/>
                <a:cs typeface="Courier New"/>
                <a:sym typeface="Courier New"/>
              </a:rPr>
              <a:t> matplotlib.pyplot </a:t>
            </a:r>
            <a:r>
              <a:rPr b="1" lang="en" sz="1400">
                <a:solidFill>
                  <a:srgbClr val="741B47"/>
                </a:solidFill>
                <a:latin typeface="Courier New"/>
                <a:ea typeface="Courier New"/>
                <a:cs typeface="Courier New"/>
                <a:sym typeface="Courier New"/>
              </a:rPr>
              <a:t>as</a:t>
            </a:r>
            <a:r>
              <a:rPr b="1" lang="en" sz="1400">
                <a:solidFill>
                  <a:srgbClr val="292929"/>
                </a:solidFill>
                <a:latin typeface="Courier New"/>
                <a:ea typeface="Courier New"/>
                <a:cs typeface="Courier New"/>
                <a:sym typeface="Courier New"/>
              </a:rPr>
              <a:t> plt</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0"/>
              </a:spcBef>
              <a:spcAft>
                <a:spcPts val="0"/>
              </a:spcAft>
              <a:buNone/>
            </a:pPr>
            <a:r>
              <a:rPr b="1" lang="en" sz="1400">
                <a:solidFill>
                  <a:schemeClr val="dk1"/>
                </a:solidFill>
                <a:latin typeface="Courier New"/>
                <a:ea typeface="Courier New"/>
                <a:cs typeface="Courier New"/>
                <a:sym typeface="Courier New"/>
              </a:rPr>
              <a:t>cats = pd.Series([</a:t>
            </a:r>
            <a:r>
              <a:rPr b="1" lang="en" sz="1400">
                <a:solidFill>
                  <a:srgbClr val="1C4587"/>
                </a:solidFill>
                <a:latin typeface="Courier New"/>
                <a:ea typeface="Courier New"/>
                <a:cs typeface="Courier New"/>
                <a:sym typeface="Courier New"/>
              </a:rPr>
              <a:t>7</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9</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10</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13</a:t>
            </a:r>
            <a:r>
              <a:rPr b="1" lang="en"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rPr b="1" lang="en" sz="1400">
                <a:solidFill>
                  <a:srgbClr val="292929"/>
                </a:solidFill>
                <a:latin typeface="Courier New"/>
                <a:ea typeface="Courier New"/>
                <a:cs typeface="Courier New"/>
                <a:sym typeface="Courier New"/>
              </a:rPr>
              <a:t>plt.</a:t>
            </a:r>
            <a:r>
              <a:rPr b="1" lang="en" sz="1400">
                <a:solidFill>
                  <a:srgbClr val="292929"/>
                </a:solidFill>
                <a:highlight>
                  <a:srgbClr val="FFFF00"/>
                </a:highlight>
                <a:latin typeface="Courier New"/>
                <a:ea typeface="Courier New"/>
                <a:cs typeface="Courier New"/>
                <a:sym typeface="Courier New"/>
              </a:rPr>
              <a:t>hist</a:t>
            </a:r>
            <a:r>
              <a:rPr b="1" lang="en" sz="1400">
                <a:solidFill>
                  <a:srgbClr val="292929"/>
                </a:solidFill>
                <a:latin typeface="Courier New"/>
                <a:ea typeface="Courier New"/>
                <a:cs typeface="Courier New"/>
                <a:sym typeface="Courier New"/>
              </a:rPr>
              <a:t>(cats)</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rPr b="1" lang="en" sz="1400">
                <a:solidFill>
                  <a:srgbClr val="292929"/>
                </a:solidFill>
                <a:latin typeface="Courier New"/>
                <a:ea typeface="Courier New"/>
                <a:cs typeface="Courier New"/>
                <a:sym typeface="Courier New"/>
              </a:rPr>
              <a:t>plt.show()</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sz="1200">
              <a:solidFill>
                <a:srgbClr val="292929"/>
              </a:solidFill>
              <a:highlight>
                <a:srgbClr val="F2F2F2"/>
              </a:highlight>
              <a:latin typeface="Courier New"/>
              <a:ea typeface="Courier New"/>
              <a:cs typeface="Courier New"/>
              <a:sym typeface="Courier New"/>
            </a:endParaRPr>
          </a:p>
        </p:txBody>
      </p:sp>
      <p:pic>
        <p:nvPicPr>
          <p:cNvPr id="423" name="Google Shape;423;p64"/>
          <p:cNvPicPr preferRelativeResize="0"/>
          <p:nvPr/>
        </p:nvPicPr>
        <p:blipFill>
          <a:blip r:embed="rId3">
            <a:alphaModFix/>
          </a:blip>
          <a:stretch>
            <a:fillRect/>
          </a:stretch>
        </p:blipFill>
        <p:spPr>
          <a:xfrm>
            <a:off x="4253975" y="1368178"/>
            <a:ext cx="4737627" cy="34485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Histogram </a:t>
            </a:r>
            <a:endParaRPr/>
          </a:p>
        </p:txBody>
      </p:sp>
      <p:sp>
        <p:nvSpPr>
          <p:cNvPr id="429" name="Google Shape;429;p65"/>
          <p:cNvSpPr txBox="1"/>
          <p:nvPr>
            <p:ph idx="1" type="body"/>
          </p:nvPr>
        </p:nvSpPr>
        <p:spPr>
          <a:xfrm>
            <a:off x="305675" y="1452625"/>
            <a:ext cx="37959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741B47"/>
                </a:solidFill>
                <a:latin typeface="Courier New"/>
                <a:ea typeface="Courier New"/>
                <a:cs typeface="Courier New"/>
                <a:sym typeface="Courier New"/>
              </a:rPr>
              <a:t>import</a:t>
            </a:r>
            <a:r>
              <a:rPr b="1" lang="en" sz="1400">
                <a:solidFill>
                  <a:srgbClr val="292929"/>
                </a:solidFill>
                <a:latin typeface="Courier New"/>
                <a:ea typeface="Courier New"/>
                <a:cs typeface="Courier New"/>
                <a:sym typeface="Courier New"/>
              </a:rPr>
              <a:t> matplotlib.pyplot </a:t>
            </a:r>
            <a:r>
              <a:rPr b="1" lang="en" sz="1400">
                <a:solidFill>
                  <a:srgbClr val="741B47"/>
                </a:solidFill>
                <a:latin typeface="Courier New"/>
                <a:ea typeface="Courier New"/>
                <a:cs typeface="Courier New"/>
                <a:sym typeface="Courier New"/>
              </a:rPr>
              <a:t>as</a:t>
            </a:r>
            <a:r>
              <a:rPr b="1" lang="en" sz="1400">
                <a:solidFill>
                  <a:srgbClr val="292929"/>
                </a:solidFill>
                <a:latin typeface="Courier New"/>
                <a:ea typeface="Courier New"/>
                <a:cs typeface="Courier New"/>
                <a:sym typeface="Courier New"/>
              </a:rPr>
              <a:t> plt</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0"/>
              </a:spcBef>
              <a:spcAft>
                <a:spcPts val="0"/>
              </a:spcAft>
              <a:buNone/>
            </a:pPr>
            <a:r>
              <a:rPr b="1" lang="en" sz="1400">
                <a:solidFill>
                  <a:schemeClr val="dk1"/>
                </a:solidFill>
                <a:latin typeface="Courier New"/>
                <a:ea typeface="Courier New"/>
                <a:cs typeface="Courier New"/>
                <a:sym typeface="Courier New"/>
              </a:rPr>
              <a:t>cats = pd.Series([</a:t>
            </a:r>
            <a:r>
              <a:rPr b="1" lang="en" sz="1400">
                <a:solidFill>
                  <a:srgbClr val="1C4587"/>
                </a:solidFill>
                <a:latin typeface="Courier New"/>
                <a:ea typeface="Courier New"/>
                <a:cs typeface="Courier New"/>
                <a:sym typeface="Courier New"/>
              </a:rPr>
              <a:t>7</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9</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8</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10</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11</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12</a:t>
            </a:r>
            <a:r>
              <a:rPr b="1" lang="en" sz="1400">
                <a:solidFill>
                  <a:schemeClr val="dk1"/>
                </a:solidFill>
                <a:latin typeface="Courier New"/>
                <a:ea typeface="Courier New"/>
                <a:cs typeface="Courier New"/>
                <a:sym typeface="Courier New"/>
              </a:rPr>
              <a:t>,</a:t>
            </a:r>
            <a:r>
              <a:rPr b="1" lang="en" sz="1400">
                <a:solidFill>
                  <a:srgbClr val="1C4587"/>
                </a:solidFill>
                <a:latin typeface="Courier New"/>
                <a:ea typeface="Courier New"/>
                <a:cs typeface="Courier New"/>
                <a:sym typeface="Courier New"/>
              </a:rPr>
              <a:t> 13</a:t>
            </a:r>
            <a:r>
              <a:rPr b="1" lang="en"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0" lvl="0" marL="0" rtl="0" algn="l">
              <a:spcBef>
                <a:spcPts val="600"/>
              </a:spcBef>
              <a:spcAft>
                <a:spcPts val="0"/>
              </a:spcAft>
              <a:buNone/>
            </a:pPr>
            <a:r>
              <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rPr b="1" lang="en" sz="1400">
                <a:solidFill>
                  <a:srgbClr val="292929"/>
                </a:solidFill>
                <a:latin typeface="Courier New"/>
                <a:ea typeface="Courier New"/>
                <a:cs typeface="Courier New"/>
                <a:sym typeface="Courier New"/>
              </a:rPr>
              <a:t>plt.hist(cats</a:t>
            </a:r>
            <a:r>
              <a:rPr b="1" lang="en" sz="1400">
                <a:solidFill>
                  <a:srgbClr val="292929"/>
                </a:solidFill>
                <a:highlight>
                  <a:srgbClr val="FFFF00"/>
                </a:highlight>
                <a:latin typeface="Courier New"/>
                <a:ea typeface="Courier New"/>
                <a:cs typeface="Courier New"/>
                <a:sym typeface="Courier New"/>
              </a:rPr>
              <a:t>, edgecolor="black"</a:t>
            </a:r>
            <a:r>
              <a:rPr b="1" lang="en" sz="1400">
                <a:solidFill>
                  <a:srgbClr val="292929"/>
                </a:solidFill>
                <a:latin typeface="Courier New"/>
                <a:ea typeface="Courier New"/>
                <a:cs typeface="Courier New"/>
                <a:sym typeface="Courier New"/>
              </a:rPr>
              <a:t>)</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rPr b="1" lang="en" sz="1400">
                <a:solidFill>
                  <a:srgbClr val="292929"/>
                </a:solidFill>
                <a:latin typeface="Courier New"/>
                <a:ea typeface="Courier New"/>
                <a:cs typeface="Courier New"/>
                <a:sym typeface="Courier New"/>
              </a:rPr>
              <a:t>plt.show()</a:t>
            </a:r>
            <a:endParaRPr b="1" sz="1400">
              <a:solidFill>
                <a:srgbClr val="292929"/>
              </a:solidFill>
              <a:latin typeface="Courier New"/>
              <a:ea typeface="Courier New"/>
              <a:cs typeface="Courier New"/>
              <a:sym typeface="Courier New"/>
            </a:endParaRPr>
          </a:p>
          <a:p>
            <a:pPr indent="0" lvl="0" marL="0" rtl="0" algn="l">
              <a:spcBef>
                <a:spcPts val="600"/>
              </a:spcBef>
              <a:spcAft>
                <a:spcPts val="0"/>
              </a:spcAft>
              <a:buNone/>
            </a:pPr>
            <a:r>
              <a:t/>
            </a:r>
            <a:endParaRPr sz="1200">
              <a:solidFill>
                <a:srgbClr val="292929"/>
              </a:solidFill>
              <a:highlight>
                <a:srgbClr val="F2F2F2"/>
              </a:highlight>
              <a:latin typeface="Courier New"/>
              <a:ea typeface="Courier New"/>
              <a:cs typeface="Courier New"/>
              <a:sym typeface="Courier New"/>
            </a:endParaRPr>
          </a:p>
        </p:txBody>
      </p:sp>
      <p:pic>
        <p:nvPicPr>
          <p:cNvPr id="430" name="Google Shape;430;p65"/>
          <p:cNvPicPr preferRelativeResize="0"/>
          <p:nvPr/>
        </p:nvPicPr>
        <p:blipFill>
          <a:blip r:embed="rId3">
            <a:alphaModFix/>
          </a:blip>
          <a:stretch>
            <a:fillRect/>
          </a:stretch>
        </p:blipFill>
        <p:spPr>
          <a:xfrm>
            <a:off x="4253975" y="1368178"/>
            <a:ext cx="4737626" cy="3464705"/>
          </a:xfrm>
          <a:prstGeom prst="rect">
            <a:avLst/>
          </a:prstGeom>
          <a:noFill/>
          <a:ln>
            <a:noFill/>
          </a:ln>
        </p:spPr>
      </p:pic>
      <p:sp>
        <p:nvSpPr>
          <p:cNvPr id="431" name="Google Shape;431;p65"/>
          <p:cNvSpPr txBox="1"/>
          <p:nvPr/>
        </p:nvSpPr>
        <p:spPr>
          <a:xfrm>
            <a:off x="7591275" y="2564700"/>
            <a:ext cx="7368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Outlier</a:t>
            </a:r>
            <a:endParaRPr b="1" sz="1200">
              <a:latin typeface="Proxima Nova"/>
              <a:ea typeface="Proxima Nova"/>
              <a:cs typeface="Proxima Nova"/>
              <a:sym typeface="Proxima Nova"/>
            </a:endParaRPr>
          </a:p>
        </p:txBody>
      </p:sp>
      <p:cxnSp>
        <p:nvCxnSpPr>
          <p:cNvPr id="432" name="Google Shape;432;p65"/>
          <p:cNvCxnSpPr/>
          <p:nvPr/>
        </p:nvCxnSpPr>
        <p:spPr>
          <a:xfrm>
            <a:off x="8075861" y="2742595"/>
            <a:ext cx="289500" cy="302700"/>
          </a:xfrm>
          <a:prstGeom prst="straightConnector1">
            <a:avLst/>
          </a:prstGeom>
          <a:noFill/>
          <a:ln cap="flat" cmpd="sng" w="19050">
            <a:solidFill>
              <a:srgbClr val="2D8EC2"/>
            </a:solidFill>
            <a:prstDash val="solid"/>
            <a:round/>
            <a:headEnd len="med" w="med" type="none"/>
            <a:tailEnd len="med" w="med" type="triangle"/>
          </a:ln>
        </p:spPr>
      </p:cxnSp>
      <p:sp>
        <p:nvSpPr>
          <p:cNvPr id="433" name="Google Shape;433;p65"/>
          <p:cNvSpPr/>
          <p:nvPr/>
        </p:nvSpPr>
        <p:spPr>
          <a:xfrm>
            <a:off x="4922750" y="1611475"/>
            <a:ext cx="353100" cy="29469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5"/>
          <p:cNvSpPr/>
          <p:nvPr/>
        </p:nvSpPr>
        <p:spPr>
          <a:xfrm>
            <a:off x="6065750" y="1611475"/>
            <a:ext cx="353100" cy="29469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5"/>
          <p:cNvSpPr/>
          <p:nvPr/>
        </p:nvSpPr>
        <p:spPr>
          <a:xfrm>
            <a:off x="6446750" y="1611475"/>
            <a:ext cx="353100" cy="29469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Lesson Vocabulary</a:t>
            </a:r>
            <a:endParaRPr b="1"/>
          </a:p>
        </p:txBody>
      </p:sp>
      <p:graphicFrame>
        <p:nvGraphicFramePr>
          <p:cNvPr id="441" name="Google Shape;441;p66"/>
          <p:cNvGraphicFramePr/>
          <p:nvPr/>
        </p:nvGraphicFramePr>
        <p:xfrm>
          <a:off x="952500" y="1410125"/>
          <a:ext cx="3000000" cy="3000000"/>
        </p:xfrm>
        <a:graphic>
          <a:graphicData uri="http://schemas.openxmlformats.org/drawingml/2006/table">
            <a:tbl>
              <a:tblPr>
                <a:noFill/>
                <a:tableStyleId>{7133B162-C23A-4011-95AC-CE378F0596E5}</a:tableStyleId>
              </a:tblPr>
              <a:tblGrid>
                <a:gridCol w="3619500"/>
                <a:gridCol w="3619500"/>
              </a:tblGrid>
              <a:tr h="381000">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Term</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Definition</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measure of spread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Used to describe how data is spread. It also describes the variability of the dataset.</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 sz="1200">
                          <a:solidFill>
                            <a:srgbClr val="222222"/>
                          </a:solidFill>
                          <a:highlight>
                            <a:srgbClr val="FFFFFF"/>
                          </a:highlight>
                          <a:latin typeface="Proxima Nova"/>
                          <a:ea typeface="Proxima Nova"/>
                          <a:cs typeface="Proxima Nova"/>
                          <a:sym typeface="Proxima Nova"/>
                        </a:rPr>
                        <a:t>standard deviation</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A measure of how spread out a group of numbers are, calculated by taking the square root of the variance.</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 sz="1200">
                          <a:solidFill>
                            <a:srgbClr val="222222"/>
                          </a:solidFill>
                          <a:highlight>
                            <a:srgbClr val="FFFFFF"/>
                          </a:highlight>
                          <a:latin typeface="Proxima Nova"/>
                          <a:ea typeface="Proxima Nova"/>
                          <a:cs typeface="Proxima Nova"/>
                          <a:sym typeface="Proxima Nova"/>
                        </a:rPr>
                        <a:t>variance</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Used to describe how far each number in the dataset is from the mean and calculated by determining the average of the squared differences from the mean.</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Lesson Vocabulary</a:t>
            </a:r>
            <a:endParaRPr b="1"/>
          </a:p>
        </p:txBody>
      </p:sp>
      <p:graphicFrame>
        <p:nvGraphicFramePr>
          <p:cNvPr id="447" name="Google Shape;447;p67"/>
          <p:cNvGraphicFramePr/>
          <p:nvPr/>
        </p:nvGraphicFramePr>
        <p:xfrm>
          <a:off x="952500" y="1410125"/>
          <a:ext cx="3000000" cy="3000000"/>
        </p:xfrm>
        <a:graphic>
          <a:graphicData uri="http://schemas.openxmlformats.org/drawingml/2006/table">
            <a:tbl>
              <a:tblPr>
                <a:noFill/>
                <a:tableStyleId>{7133B162-C23A-4011-95AC-CE378F0596E5}</a:tableStyleId>
              </a:tblPr>
              <a:tblGrid>
                <a:gridCol w="3619500"/>
                <a:gridCol w="3619500"/>
              </a:tblGrid>
              <a:tr h="381000">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Term</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Definition</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r>
              <a:tr h="381000">
                <a:tc>
                  <a:txBody>
                    <a:bodyPr/>
                    <a:lstStyle/>
                    <a:p>
                      <a:pPr indent="0" lvl="0" marL="0" rtl="0" algn="l">
                        <a:spcBef>
                          <a:spcPts val="0"/>
                        </a:spcBef>
                        <a:spcAft>
                          <a:spcPts val="0"/>
                        </a:spcAft>
                        <a:buClr>
                          <a:schemeClr val="dk1"/>
                        </a:buClr>
                        <a:buSzPts val="1100"/>
                        <a:buFont typeface="Arial"/>
                        <a:buNone/>
                      </a:pPr>
                      <a:r>
                        <a:rPr b="1" lang="en" sz="1200">
                          <a:solidFill>
                            <a:srgbClr val="222222"/>
                          </a:solidFill>
                          <a:highlight>
                            <a:srgbClr val="FFFFFF"/>
                          </a:highlight>
                          <a:latin typeface="Proxima Nova"/>
                          <a:ea typeface="Proxima Nova"/>
                          <a:cs typeface="Proxima Nova"/>
                          <a:sym typeface="Proxima Nova"/>
                        </a:rPr>
                        <a:t>range</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The difference between the largest number and the smallest number. The larger the range, the larger the spread or dispersion.</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 sz="1200">
                          <a:solidFill>
                            <a:srgbClr val="222222"/>
                          </a:solidFill>
                          <a:highlight>
                            <a:schemeClr val="lt1"/>
                          </a:highlight>
                          <a:latin typeface="Proxima Nova"/>
                          <a:ea typeface="Proxima Nova"/>
                          <a:cs typeface="Proxima Nova"/>
                          <a:sym typeface="Proxima Nova"/>
                        </a:rPr>
                        <a:t>interquartile range (IQR)</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rgbClr val="222222"/>
                          </a:solidFill>
                          <a:highlight>
                            <a:schemeClr val="lt1"/>
                          </a:highlight>
                          <a:latin typeface="Proxima Nova"/>
                          <a:ea typeface="Proxima Nova"/>
                          <a:cs typeface="Proxima Nova"/>
                          <a:sym typeface="Proxima Nova"/>
                        </a:rPr>
                        <a:t>The difference between the first and third quartiles. </a:t>
                      </a:r>
                      <a:endParaRPr sz="1200">
                        <a:solidFill>
                          <a:srgbClr val="222222"/>
                        </a:solidFill>
                        <a:highlight>
                          <a:schemeClr val="lt1"/>
                        </a:highlight>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rgbClr val="222222"/>
                          </a:solidFill>
                          <a:highlight>
                            <a:schemeClr val="lt1"/>
                          </a:highlight>
                          <a:latin typeface="Proxima Nova"/>
                          <a:ea typeface="Proxima Nova"/>
                          <a:cs typeface="Proxima Nova"/>
                          <a:sym typeface="Proxima Nova"/>
                        </a:rPr>
                        <a:t>Indicates how spread out the middle 50% of the set of data is. Helps to avoid outliers affecting the data.</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first quartile</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Median of the first half of the data or the 25% point.</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 sz="1200">
                          <a:solidFill>
                            <a:srgbClr val="222222"/>
                          </a:solidFill>
                          <a:highlight>
                            <a:schemeClr val="lt1"/>
                          </a:highlight>
                          <a:latin typeface="Proxima Nova"/>
                          <a:ea typeface="Proxima Nova"/>
                          <a:cs typeface="Proxima Nova"/>
                          <a:sym typeface="Proxima Nova"/>
                        </a:rPr>
                        <a:t>third quartile</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rgbClr val="222222"/>
                          </a:solidFill>
                          <a:highlight>
                            <a:schemeClr val="lt1"/>
                          </a:highlight>
                          <a:latin typeface="Proxima Nova"/>
                          <a:ea typeface="Proxima Nova"/>
                          <a:cs typeface="Proxima Nova"/>
                          <a:sym typeface="Proxima Nova"/>
                        </a:rPr>
                        <a:t>Median of the second half of the data or the 75% point.</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8"/>
          <p:cNvSpPr txBox="1"/>
          <p:nvPr>
            <p:ph type="title"/>
          </p:nvPr>
        </p:nvSpPr>
        <p:spPr>
          <a:xfrm>
            <a:off x="457200" y="118450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Without performing any calculations, which data set will most likely have the greatest measures of spread?</a:t>
            </a:r>
            <a:endParaRPr/>
          </a:p>
        </p:txBody>
      </p:sp>
      <p:pic>
        <p:nvPicPr>
          <p:cNvPr id="453" name="Google Shape;453;p68">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454" name="Google Shape;454;p68">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9"/>
          <p:cNvSpPr txBox="1"/>
          <p:nvPr>
            <p:ph type="title"/>
          </p:nvPr>
        </p:nvSpPr>
        <p:spPr>
          <a:xfrm>
            <a:off x="457200" y="91502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dataset has a range of 12?</a:t>
            </a:r>
            <a:endParaRPr/>
          </a:p>
        </p:txBody>
      </p:sp>
      <p:pic>
        <p:nvPicPr>
          <p:cNvPr id="460" name="Google Shape;460;p69">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461" name="Google Shape;461;p69">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0"/>
          <p:cNvSpPr txBox="1"/>
          <p:nvPr>
            <p:ph type="title"/>
          </p:nvPr>
        </p:nvSpPr>
        <p:spPr>
          <a:xfrm>
            <a:off x="457200" y="7492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Which dataset has an interquartile range (IQR) of 10?</a:t>
            </a:r>
            <a:endParaRPr/>
          </a:p>
        </p:txBody>
      </p:sp>
      <p:pic>
        <p:nvPicPr>
          <p:cNvPr id="467" name="Google Shape;467;p70">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468" name="Google Shape;468;p70">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198" name="Google Shape;198;p38"/>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1700">
                <a:solidFill>
                  <a:srgbClr val="434343"/>
                </a:solidFill>
              </a:rPr>
              <a:t>Standard Deviation:</a:t>
            </a:r>
            <a:r>
              <a:rPr lang="en" sz="1700">
                <a:solidFill>
                  <a:srgbClr val="434343"/>
                </a:solidFill>
              </a:rPr>
              <a:t> a measure of how spread out a </a:t>
            </a:r>
            <a:r>
              <a:rPr b="1" i="1" lang="en" sz="1700">
                <a:solidFill>
                  <a:srgbClr val="434343"/>
                </a:solidFill>
              </a:rPr>
              <a:t>group of numbers</a:t>
            </a:r>
            <a:r>
              <a:rPr lang="en" sz="1700">
                <a:solidFill>
                  <a:srgbClr val="434343"/>
                </a:solidFill>
              </a:rPr>
              <a:t> are. </a:t>
            </a:r>
            <a:endParaRPr sz="1700">
              <a:solidFill>
                <a:srgbClr val="434343"/>
              </a:solidFill>
            </a:endParaRPr>
          </a:p>
          <a:p>
            <a:pPr indent="0" lvl="0" marL="457200" rtl="0" algn="l">
              <a:spcBef>
                <a:spcPts val="600"/>
              </a:spcBef>
              <a:spcAft>
                <a:spcPts val="0"/>
              </a:spcAft>
              <a:buNone/>
            </a:pPr>
            <a:r>
              <a:rPr lang="en" sz="1700">
                <a:solidFill>
                  <a:srgbClr val="434343"/>
                </a:solidFill>
              </a:rPr>
              <a:t>Calculated by taking the square root of the variance.</a:t>
            </a:r>
            <a:endParaRPr sz="1700">
              <a:solidFill>
                <a:srgbClr val="434343"/>
              </a:solidFill>
            </a:endParaRPr>
          </a:p>
          <a:p>
            <a:pPr indent="0" lvl="0" marL="0" rtl="0" algn="l">
              <a:spcBef>
                <a:spcPts val="600"/>
              </a:spcBef>
              <a:spcAft>
                <a:spcPts val="0"/>
              </a:spcAft>
              <a:buClr>
                <a:schemeClr val="dk1"/>
              </a:buClr>
              <a:buSzPts val="1100"/>
              <a:buFont typeface="Arial"/>
              <a:buNone/>
            </a:pPr>
            <a:r>
              <a:t/>
            </a:r>
            <a:endParaRPr sz="1700">
              <a:solidFill>
                <a:srgbClr val="434343"/>
              </a:solidFill>
            </a:endParaRPr>
          </a:p>
          <a:p>
            <a:pPr indent="0" lvl="0" marL="0" rtl="0" algn="l">
              <a:spcBef>
                <a:spcPts val="600"/>
              </a:spcBef>
              <a:spcAft>
                <a:spcPts val="0"/>
              </a:spcAft>
              <a:buClr>
                <a:schemeClr val="dk1"/>
              </a:buClr>
              <a:buSzPts val="1100"/>
              <a:buFont typeface="Arial"/>
              <a:buNone/>
            </a:pPr>
            <a:r>
              <a:t/>
            </a:r>
            <a:endParaRPr sz="1700">
              <a:solidFill>
                <a:srgbClr val="434343"/>
              </a:solidFill>
            </a:endParaRPr>
          </a:p>
          <a:p>
            <a:pPr indent="457200" lvl="0" marL="0" rtl="0" algn="l">
              <a:spcBef>
                <a:spcPts val="600"/>
              </a:spcBef>
              <a:spcAft>
                <a:spcPts val="0"/>
              </a:spcAft>
              <a:buClr>
                <a:schemeClr val="dk1"/>
              </a:buClr>
              <a:buSzPts val="1100"/>
              <a:buFont typeface="Arial"/>
              <a:buNone/>
            </a:pPr>
            <a:r>
              <a:t/>
            </a:r>
            <a:endParaRPr sz="1700">
              <a:solidFill>
                <a:srgbClr val="434343"/>
              </a:solidFill>
            </a:endParaRPr>
          </a:p>
          <a:p>
            <a:pPr indent="0" lvl="0" marL="0" rtl="0" algn="l">
              <a:spcBef>
                <a:spcPts val="600"/>
              </a:spcBef>
              <a:spcAft>
                <a:spcPts val="0"/>
              </a:spcAft>
              <a:buNone/>
            </a:pPr>
            <a:r>
              <a:t/>
            </a:r>
            <a:endParaRPr sz="130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204" name="Google Shape;204;p39"/>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1700">
                <a:solidFill>
                  <a:srgbClr val="434343"/>
                </a:solidFill>
              </a:rPr>
              <a:t>Standard Deviation:</a:t>
            </a:r>
            <a:r>
              <a:rPr lang="en" sz="1700">
                <a:solidFill>
                  <a:srgbClr val="434343"/>
                </a:solidFill>
              </a:rPr>
              <a:t> a measure of how spread out a </a:t>
            </a:r>
            <a:r>
              <a:rPr b="1" i="1" lang="en" sz="1700">
                <a:solidFill>
                  <a:srgbClr val="434343"/>
                </a:solidFill>
              </a:rPr>
              <a:t>group of numbers</a:t>
            </a:r>
            <a:r>
              <a:rPr lang="en" sz="1700">
                <a:solidFill>
                  <a:srgbClr val="434343"/>
                </a:solidFill>
              </a:rPr>
              <a:t> are. </a:t>
            </a:r>
            <a:endParaRPr sz="1700">
              <a:solidFill>
                <a:srgbClr val="434343"/>
              </a:solidFill>
            </a:endParaRPr>
          </a:p>
          <a:p>
            <a:pPr indent="0" lvl="0" marL="457200" rtl="0" algn="l">
              <a:spcBef>
                <a:spcPts val="600"/>
              </a:spcBef>
              <a:spcAft>
                <a:spcPts val="0"/>
              </a:spcAft>
              <a:buNone/>
            </a:pPr>
            <a:r>
              <a:rPr lang="en" sz="1700">
                <a:solidFill>
                  <a:srgbClr val="434343"/>
                </a:solidFill>
              </a:rPr>
              <a:t>Calculated by taking the square root of the variance.</a:t>
            </a:r>
            <a:endParaRPr sz="1700">
              <a:solidFill>
                <a:srgbClr val="434343"/>
              </a:solidFill>
            </a:endParaRPr>
          </a:p>
          <a:p>
            <a:pPr indent="0" lvl="0" marL="0" rtl="0" algn="l">
              <a:spcBef>
                <a:spcPts val="600"/>
              </a:spcBef>
              <a:spcAft>
                <a:spcPts val="0"/>
              </a:spcAft>
              <a:buClr>
                <a:schemeClr val="dk1"/>
              </a:buClr>
              <a:buSzPts val="1100"/>
              <a:buFont typeface="Arial"/>
              <a:buNone/>
            </a:pPr>
            <a:r>
              <a:t/>
            </a:r>
            <a:endParaRPr sz="1700">
              <a:solidFill>
                <a:srgbClr val="434343"/>
              </a:solidFill>
            </a:endParaRPr>
          </a:p>
          <a:p>
            <a:pPr indent="0" lvl="0" marL="0" rtl="0" algn="l">
              <a:spcBef>
                <a:spcPts val="600"/>
              </a:spcBef>
              <a:spcAft>
                <a:spcPts val="0"/>
              </a:spcAft>
              <a:buClr>
                <a:schemeClr val="dk1"/>
              </a:buClr>
              <a:buSzPts val="1100"/>
              <a:buFont typeface="Arial"/>
              <a:buNone/>
            </a:pPr>
            <a:r>
              <a:t/>
            </a:r>
            <a:endParaRPr sz="1700">
              <a:solidFill>
                <a:srgbClr val="434343"/>
              </a:solidFill>
            </a:endParaRPr>
          </a:p>
          <a:p>
            <a:pPr indent="0" lvl="0" marL="0" rtl="0" algn="l">
              <a:spcBef>
                <a:spcPts val="600"/>
              </a:spcBef>
              <a:spcAft>
                <a:spcPts val="0"/>
              </a:spcAft>
              <a:buClr>
                <a:schemeClr val="dk1"/>
              </a:buClr>
              <a:buSzPts val="1100"/>
              <a:buFont typeface="Arial"/>
              <a:buNone/>
            </a:pPr>
            <a:r>
              <a:t/>
            </a:r>
            <a:endParaRPr sz="1700">
              <a:solidFill>
                <a:srgbClr val="434343"/>
              </a:solidFill>
            </a:endParaRPr>
          </a:p>
          <a:p>
            <a:pPr indent="0" lvl="0" marL="0" rtl="0" algn="l">
              <a:spcBef>
                <a:spcPts val="600"/>
              </a:spcBef>
              <a:spcAft>
                <a:spcPts val="0"/>
              </a:spcAft>
              <a:buClr>
                <a:schemeClr val="dk1"/>
              </a:buClr>
              <a:buSzPts val="1100"/>
              <a:buFont typeface="Arial"/>
              <a:buNone/>
            </a:pPr>
            <a:r>
              <a:rPr i="1" lang="en" sz="1700">
                <a:solidFill>
                  <a:srgbClr val="434343"/>
                </a:solidFill>
              </a:rPr>
              <a:t>Variance:</a:t>
            </a:r>
            <a:r>
              <a:rPr lang="en" sz="1700">
                <a:solidFill>
                  <a:srgbClr val="434343"/>
                </a:solidFill>
              </a:rPr>
              <a:t> used to describe how far </a:t>
            </a:r>
            <a:r>
              <a:rPr b="1" i="1" lang="en" sz="1700">
                <a:solidFill>
                  <a:srgbClr val="434343"/>
                </a:solidFill>
              </a:rPr>
              <a:t>each number</a:t>
            </a:r>
            <a:r>
              <a:rPr lang="en" sz="1700">
                <a:solidFill>
                  <a:srgbClr val="434343"/>
                </a:solidFill>
              </a:rPr>
              <a:t> in the dataset is from the mean. </a:t>
            </a:r>
            <a:endParaRPr sz="1700">
              <a:solidFill>
                <a:srgbClr val="434343"/>
              </a:solidFill>
            </a:endParaRPr>
          </a:p>
          <a:p>
            <a:pPr indent="0" lvl="0" marL="457200" rtl="0" algn="l">
              <a:spcBef>
                <a:spcPts val="600"/>
              </a:spcBef>
              <a:spcAft>
                <a:spcPts val="0"/>
              </a:spcAft>
              <a:buClr>
                <a:schemeClr val="dk1"/>
              </a:buClr>
              <a:buSzPts val="1100"/>
              <a:buFont typeface="Arial"/>
              <a:buNone/>
            </a:pPr>
            <a:r>
              <a:rPr lang="en" sz="1700">
                <a:solidFill>
                  <a:srgbClr val="434343"/>
                </a:solidFill>
              </a:rPr>
              <a:t>Calculated by determining the average of the squared differences from the mean.</a:t>
            </a:r>
            <a:endParaRPr sz="1700">
              <a:solidFill>
                <a:srgbClr val="434343"/>
              </a:solidFill>
            </a:endParaRPr>
          </a:p>
          <a:p>
            <a:pPr indent="0" lvl="0" marL="0" rtl="0" algn="l">
              <a:spcBef>
                <a:spcPts val="600"/>
              </a:spcBef>
              <a:spcAft>
                <a:spcPts val="0"/>
              </a:spcAft>
              <a:buNone/>
            </a:pPr>
            <a:r>
              <a:t/>
            </a:r>
            <a:endParaRPr sz="13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210" name="Google Shape;210;p40"/>
          <p:cNvSpPr txBox="1"/>
          <p:nvPr>
            <p:ph idx="1" type="body"/>
          </p:nvPr>
        </p:nvSpPr>
        <p:spPr>
          <a:xfrm>
            <a:off x="458075" y="13002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1600">
                <a:solidFill>
                  <a:srgbClr val="434343"/>
                </a:solidFill>
              </a:rPr>
              <a:t>Variance:</a:t>
            </a:r>
            <a:r>
              <a:rPr lang="en" sz="1600">
                <a:solidFill>
                  <a:srgbClr val="434343"/>
                </a:solidFill>
              </a:rPr>
              <a:t> used to describe how far </a:t>
            </a:r>
            <a:r>
              <a:rPr b="1" i="1" lang="en" sz="1600">
                <a:solidFill>
                  <a:srgbClr val="434343"/>
                </a:solidFill>
              </a:rPr>
              <a:t>each number</a:t>
            </a:r>
            <a:r>
              <a:rPr lang="en" sz="1600">
                <a:solidFill>
                  <a:srgbClr val="434343"/>
                </a:solidFill>
              </a:rPr>
              <a:t> in the dataset is from the mean. </a:t>
            </a:r>
            <a:endParaRPr sz="1600">
              <a:solidFill>
                <a:srgbClr val="434343"/>
              </a:solidFill>
            </a:endParaRPr>
          </a:p>
          <a:p>
            <a:pPr indent="457200" lvl="0" marL="0" rtl="0" algn="l">
              <a:spcBef>
                <a:spcPts val="600"/>
              </a:spcBef>
              <a:spcAft>
                <a:spcPts val="0"/>
              </a:spcAft>
              <a:buClr>
                <a:schemeClr val="dk1"/>
              </a:buClr>
              <a:buSzPts val="1100"/>
              <a:buFont typeface="Arial"/>
              <a:buNone/>
            </a:pPr>
            <a:r>
              <a:rPr lang="en" sz="1600">
                <a:solidFill>
                  <a:srgbClr val="434343"/>
                </a:solidFill>
              </a:rPr>
              <a:t>Calculated by determining the average of the squared differences from the mean.</a:t>
            </a:r>
            <a:endParaRPr sz="1600">
              <a:solidFill>
                <a:srgbClr val="434343"/>
              </a:solidFill>
            </a:endParaRPr>
          </a:p>
          <a:p>
            <a:pPr indent="0" lvl="0" marL="0" rtl="0" algn="l">
              <a:spcBef>
                <a:spcPts val="600"/>
              </a:spcBef>
              <a:spcAft>
                <a:spcPts val="0"/>
              </a:spcAft>
              <a:buNone/>
            </a:pPr>
            <a:r>
              <a:t/>
            </a:r>
            <a:endParaRPr sz="1200">
              <a:solidFill>
                <a:srgbClr val="434343"/>
              </a:solidFill>
            </a:endParaRPr>
          </a:p>
          <a:p>
            <a:pPr indent="0" lvl="0" marL="0" rtl="0" algn="l">
              <a:spcBef>
                <a:spcPts val="600"/>
              </a:spcBef>
              <a:spcAft>
                <a:spcPts val="0"/>
              </a:spcAft>
              <a:buClr>
                <a:schemeClr val="dk1"/>
              </a:buClr>
              <a:buSzPts val="1100"/>
              <a:buFont typeface="Arial"/>
              <a:buNone/>
            </a:pPr>
            <a:r>
              <a:t/>
            </a:r>
            <a:endParaRPr sz="1200">
              <a:solidFill>
                <a:srgbClr val="434343"/>
              </a:solidFill>
            </a:endParaRPr>
          </a:p>
        </p:txBody>
      </p:sp>
      <p:graphicFrame>
        <p:nvGraphicFramePr>
          <p:cNvPr id="211" name="Google Shape;211;p40"/>
          <p:cNvGraphicFramePr/>
          <p:nvPr/>
        </p:nvGraphicFramePr>
        <p:xfrm>
          <a:off x="458150" y="2183450"/>
          <a:ext cx="3000000" cy="3000000"/>
        </p:xfrm>
        <a:graphic>
          <a:graphicData uri="http://schemas.openxmlformats.org/drawingml/2006/table">
            <a:tbl>
              <a:tblPr>
                <a:noFill/>
                <a:tableStyleId>{7133B162-C23A-4011-95AC-CE378F0596E5}</a:tableStyleId>
              </a:tblPr>
              <a:tblGrid>
                <a:gridCol w="1019825"/>
                <a:gridCol w="646000"/>
                <a:gridCol w="722500"/>
                <a:gridCol w="722500"/>
                <a:gridCol w="722500"/>
                <a:gridCol w="722500"/>
                <a:gridCol w="722500"/>
                <a:gridCol w="722500"/>
                <a:gridCol w="722500"/>
                <a:gridCol w="722500"/>
                <a:gridCol w="722500"/>
              </a:tblGrid>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Weight</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7</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8</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9</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10</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12</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12</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13</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18</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Mean</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pic>
        <p:nvPicPr>
          <p:cNvPr id="212" name="Google Shape;212;p40"/>
          <p:cNvPicPr preferRelativeResize="0"/>
          <p:nvPr/>
        </p:nvPicPr>
        <p:blipFill rotWithShape="1">
          <a:blip r:embed="rId3">
            <a:alphaModFix/>
          </a:blip>
          <a:srcRect b="14381" l="0" r="0" t="17331"/>
          <a:stretch/>
        </p:blipFill>
        <p:spPr>
          <a:xfrm>
            <a:off x="781500" y="3804775"/>
            <a:ext cx="7829100" cy="1247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218" name="Google Shape;218;p41"/>
          <p:cNvSpPr txBox="1"/>
          <p:nvPr>
            <p:ph idx="1" type="body"/>
          </p:nvPr>
        </p:nvSpPr>
        <p:spPr>
          <a:xfrm>
            <a:off x="458075" y="13002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1600">
                <a:solidFill>
                  <a:srgbClr val="434343"/>
                </a:solidFill>
              </a:rPr>
              <a:t>Variance:</a:t>
            </a:r>
            <a:r>
              <a:rPr lang="en" sz="1600">
                <a:solidFill>
                  <a:srgbClr val="434343"/>
                </a:solidFill>
              </a:rPr>
              <a:t> used to describe how far </a:t>
            </a:r>
            <a:r>
              <a:rPr b="1" i="1" lang="en" sz="1600">
                <a:solidFill>
                  <a:srgbClr val="434343"/>
                </a:solidFill>
              </a:rPr>
              <a:t>each number</a:t>
            </a:r>
            <a:r>
              <a:rPr lang="en" sz="1600">
                <a:solidFill>
                  <a:srgbClr val="434343"/>
                </a:solidFill>
              </a:rPr>
              <a:t> in the dataset is from the mean. </a:t>
            </a:r>
            <a:endParaRPr sz="1600">
              <a:solidFill>
                <a:srgbClr val="434343"/>
              </a:solidFill>
            </a:endParaRPr>
          </a:p>
          <a:p>
            <a:pPr indent="457200" lvl="0" marL="0" rtl="0" algn="l">
              <a:spcBef>
                <a:spcPts val="600"/>
              </a:spcBef>
              <a:spcAft>
                <a:spcPts val="0"/>
              </a:spcAft>
              <a:buClr>
                <a:schemeClr val="dk1"/>
              </a:buClr>
              <a:buSzPts val="1100"/>
              <a:buFont typeface="Arial"/>
              <a:buNone/>
            </a:pPr>
            <a:r>
              <a:rPr lang="en" sz="1600">
                <a:solidFill>
                  <a:srgbClr val="434343"/>
                </a:solidFill>
              </a:rPr>
              <a:t>Calculated by determining the average of the squared differences from the mean.</a:t>
            </a:r>
            <a:endParaRPr sz="1600">
              <a:solidFill>
                <a:srgbClr val="434343"/>
              </a:solidFill>
            </a:endParaRPr>
          </a:p>
          <a:p>
            <a:pPr indent="0" lvl="0" marL="0" rtl="0" algn="l">
              <a:spcBef>
                <a:spcPts val="600"/>
              </a:spcBef>
              <a:spcAft>
                <a:spcPts val="0"/>
              </a:spcAft>
              <a:buNone/>
            </a:pPr>
            <a:r>
              <a:t/>
            </a:r>
            <a:endParaRPr sz="1300">
              <a:solidFill>
                <a:srgbClr val="434343"/>
              </a:solidFill>
            </a:endParaRPr>
          </a:p>
          <a:p>
            <a:pPr indent="0" lvl="0" marL="0" rtl="0" algn="l">
              <a:spcBef>
                <a:spcPts val="600"/>
              </a:spcBef>
              <a:spcAft>
                <a:spcPts val="0"/>
              </a:spcAft>
              <a:buNone/>
            </a:pPr>
            <a:r>
              <a:t/>
            </a:r>
            <a:endParaRPr sz="1300">
              <a:solidFill>
                <a:srgbClr val="434343"/>
              </a:solidFill>
            </a:endParaRPr>
          </a:p>
        </p:txBody>
      </p:sp>
      <p:graphicFrame>
        <p:nvGraphicFramePr>
          <p:cNvPr id="219" name="Google Shape;219;p41"/>
          <p:cNvGraphicFramePr/>
          <p:nvPr/>
        </p:nvGraphicFramePr>
        <p:xfrm>
          <a:off x="458150" y="2183450"/>
          <a:ext cx="3000000" cy="3000000"/>
        </p:xfrm>
        <a:graphic>
          <a:graphicData uri="http://schemas.openxmlformats.org/drawingml/2006/table">
            <a:tbl>
              <a:tblPr>
                <a:noFill/>
                <a:tableStyleId>{7133B162-C23A-4011-95AC-CE378F0596E5}</a:tableStyleId>
              </a:tblPr>
              <a:tblGrid>
                <a:gridCol w="1019825"/>
                <a:gridCol w="646000"/>
                <a:gridCol w="722500"/>
                <a:gridCol w="722500"/>
                <a:gridCol w="722500"/>
                <a:gridCol w="722500"/>
                <a:gridCol w="722500"/>
                <a:gridCol w="722500"/>
                <a:gridCol w="722500"/>
                <a:gridCol w="722500"/>
                <a:gridCol w="722500"/>
              </a:tblGrid>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Weight</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7</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8</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9</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10</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12</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12</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13</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18</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Mean</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Subtract </a:t>
                      </a:r>
                      <a:endParaRPr b="1" sz="15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Mean</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-4.1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-3.1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-2.1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6.9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20" name="Google Shape;220;p41"/>
          <p:cNvPicPr preferRelativeResize="0"/>
          <p:nvPr/>
        </p:nvPicPr>
        <p:blipFill rotWithShape="1">
          <a:blip r:embed="rId3">
            <a:alphaModFix/>
          </a:blip>
          <a:srcRect b="14382" l="0" r="0" t="46511"/>
          <a:stretch/>
        </p:blipFill>
        <p:spPr>
          <a:xfrm>
            <a:off x="781500" y="4337750"/>
            <a:ext cx="7829100" cy="714250"/>
          </a:xfrm>
          <a:prstGeom prst="rect">
            <a:avLst/>
          </a:prstGeom>
          <a:noFill/>
          <a:ln>
            <a:noFill/>
          </a:ln>
        </p:spPr>
      </p:pic>
      <p:sp>
        <p:nvSpPr>
          <p:cNvPr id="221" name="Google Shape;221;p41"/>
          <p:cNvSpPr txBox="1"/>
          <p:nvPr/>
        </p:nvSpPr>
        <p:spPr>
          <a:xfrm>
            <a:off x="683275" y="4029775"/>
            <a:ext cx="61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roxima Nova"/>
                <a:ea typeface="Proxima Nova"/>
                <a:cs typeface="Proxima Nova"/>
                <a:sym typeface="Proxima Nova"/>
              </a:rPr>
              <a:t>-4.1</a:t>
            </a:r>
            <a:endParaRPr b="1">
              <a:solidFill>
                <a:schemeClr val="accent1"/>
              </a:solidFill>
              <a:latin typeface="Proxima Nova"/>
              <a:ea typeface="Proxima Nova"/>
              <a:cs typeface="Proxima Nova"/>
              <a:sym typeface="Proxima Nova"/>
            </a:endParaRPr>
          </a:p>
        </p:txBody>
      </p:sp>
      <p:sp>
        <p:nvSpPr>
          <p:cNvPr id="222" name="Google Shape;222;p41"/>
          <p:cNvSpPr txBox="1"/>
          <p:nvPr/>
        </p:nvSpPr>
        <p:spPr>
          <a:xfrm>
            <a:off x="1369075" y="4029775"/>
            <a:ext cx="61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roxima Nova"/>
                <a:ea typeface="Proxima Nova"/>
                <a:cs typeface="Proxima Nova"/>
                <a:sym typeface="Proxima Nova"/>
              </a:rPr>
              <a:t>-3.1</a:t>
            </a:r>
            <a:endParaRPr b="1">
              <a:solidFill>
                <a:schemeClr val="accent1"/>
              </a:solidFill>
              <a:latin typeface="Proxima Nova"/>
              <a:ea typeface="Proxima Nova"/>
              <a:cs typeface="Proxima Nova"/>
              <a:sym typeface="Proxima Nova"/>
            </a:endParaRPr>
          </a:p>
        </p:txBody>
      </p:sp>
      <p:sp>
        <p:nvSpPr>
          <p:cNvPr id="223" name="Google Shape;223;p41"/>
          <p:cNvSpPr txBox="1"/>
          <p:nvPr/>
        </p:nvSpPr>
        <p:spPr>
          <a:xfrm>
            <a:off x="2054875" y="4029775"/>
            <a:ext cx="61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roxima Nova"/>
                <a:ea typeface="Proxima Nova"/>
                <a:cs typeface="Proxima Nova"/>
                <a:sym typeface="Proxima Nova"/>
              </a:rPr>
              <a:t>-2.1</a:t>
            </a:r>
            <a:endParaRPr b="1">
              <a:solidFill>
                <a:schemeClr val="accent1"/>
              </a:solidFill>
              <a:latin typeface="Proxima Nova"/>
              <a:ea typeface="Proxima Nova"/>
              <a:cs typeface="Proxima Nova"/>
              <a:sym typeface="Proxima Nova"/>
            </a:endParaRPr>
          </a:p>
        </p:txBody>
      </p:sp>
      <p:sp>
        <p:nvSpPr>
          <p:cNvPr id="224" name="Google Shape;224;p41"/>
          <p:cNvSpPr txBox="1"/>
          <p:nvPr/>
        </p:nvSpPr>
        <p:spPr>
          <a:xfrm>
            <a:off x="2740675" y="4029775"/>
            <a:ext cx="61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roxima Nova"/>
                <a:ea typeface="Proxima Nova"/>
                <a:cs typeface="Proxima Nova"/>
                <a:sym typeface="Proxima Nova"/>
              </a:rPr>
              <a:t>-1.1</a:t>
            </a:r>
            <a:endParaRPr b="1">
              <a:solidFill>
                <a:schemeClr val="accent1"/>
              </a:solidFill>
              <a:latin typeface="Proxima Nova"/>
              <a:ea typeface="Proxima Nova"/>
              <a:cs typeface="Proxima Nova"/>
              <a:sym typeface="Proxima Nova"/>
            </a:endParaRPr>
          </a:p>
        </p:txBody>
      </p:sp>
      <p:sp>
        <p:nvSpPr>
          <p:cNvPr id="225" name="Google Shape;225;p41"/>
          <p:cNvSpPr txBox="1"/>
          <p:nvPr/>
        </p:nvSpPr>
        <p:spPr>
          <a:xfrm>
            <a:off x="3350275" y="4029775"/>
            <a:ext cx="61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roxima Nova"/>
                <a:ea typeface="Proxima Nova"/>
                <a:cs typeface="Proxima Nova"/>
                <a:sym typeface="Proxima Nova"/>
              </a:rPr>
              <a:t>-0.1</a:t>
            </a:r>
            <a:endParaRPr b="1">
              <a:solidFill>
                <a:schemeClr val="accent1"/>
              </a:solidFill>
              <a:latin typeface="Proxima Nova"/>
              <a:ea typeface="Proxima Nova"/>
              <a:cs typeface="Proxima Nova"/>
              <a:sym typeface="Proxima Nova"/>
            </a:endParaRPr>
          </a:p>
        </p:txBody>
      </p:sp>
      <p:sp>
        <p:nvSpPr>
          <p:cNvPr id="226" name="Google Shape;226;p41"/>
          <p:cNvSpPr txBox="1"/>
          <p:nvPr/>
        </p:nvSpPr>
        <p:spPr>
          <a:xfrm>
            <a:off x="4036075" y="4029775"/>
            <a:ext cx="61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roxima Nova"/>
                <a:ea typeface="Proxima Nova"/>
                <a:cs typeface="Proxima Nova"/>
                <a:sym typeface="Proxima Nova"/>
              </a:rPr>
              <a:t>0.9</a:t>
            </a:r>
            <a:endParaRPr b="1">
              <a:solidFill>
                <a:schemeClr val="accent1"/>
              </a:solidFill>
              <a:latin typeface="Proxima Nova"/>
              <a:ea typeface="Proxima Nova"/>
              <a:cs typeface="Proxima Nova"/>
              <a:sym typeface="Proxima Nova"/>
            </a:endParaRPr>
          </a:p>
        </p:txBody>
      </p:sp>
      <p:sp>
        <p:nvSpPr>
          <p:cNvPr id="227" name="Google Shape;227;p41"/>
          <p:cNvSpPr txBox="1"/>
          <p:nvPr/>
        </p:nvSpPr>
        <p:spPr>
          <a:xfrm>
            <a:off x="4721875" y="4029775"/>
            <a:ext cx="61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roxima Nova"/>
                <a:ea typeface="Proxima Nova"/>
                <a:cs typeface="Proxima Nova"/>
                <a:sym typeface="Proxima Nova"/>
              </a:rPr>
              <a:t>1.9</a:t>
            </a:r>
            <a:endParaRPr b="1">
              <a:solidFill>
                <a:schemeClr val="accent1"/>
              </a:solidFill>
              <a:latin typeface="Proxima Nova"/>
              <a:ea typeface="Proxima Nova"/>
              <a:cs typeface="Proxima Nova"/>
              <a:sym typeface="Proxima Nova"/>
            </a:endParaRPr>
          </a:p>
        </p:txBody>
      </p:sp>
      <p:sp>
        <p:nvSpPr>
          <p:cNvPr id="228" name="Google Shape;228;p41"/>
          <p:cNvSpPr txBox="1"/>
          <p:nvPr/>
        </p:nvSpPr>
        <p:spPr>
          <a:xfrm>
            <a:off x="7998475" y="4029775"/>
            <a:ext cx="61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roxima Nova"/>
                <a:ea typeface="Proxima Nova"/>
                <a:cs typeface="Proxima Nova"/>
                <a:sym typeface="Proxima Nova"/>
              </a:rPr>
              <a:t>6.9</a:t>
            </a:r>
            <a:endParaRPr b="1">
              <a:solidFill>
                <a:schemeClr val="accent1"/>
              </a:solidFill>
              <a:latin typeface="Proxima Nova"/>
              <a:ea typeface="Proxima Nova"/>
              <a:cs typeface="Proxima Nova"/>
              <a:sym typeface="Proxima Nova"/>
            </a:endParaRPr>
          </a:p>
        </p:txBody>
      </p:sp>
      <p:cxnSp>
        <p:nvCxnSpPr>
          <p:cNvPr id="229" name="Google Shape;229;p41"/>
          <p:cNvCxnSpPr/>
          <p:nvPr/>
        </p:nvCxnSpPr>
        <p:spPr>
          <a:xfrm>
            <a:off x="971300" y="4966900"/>
            <a:ext cx="2781300" cy="0"/>
          </a:xfrm>
          <a:prstGeom prst="straightConnector1">
            <a:avLst/>
          </a:prstGeom>
          <a:noFill/>
          <a:ln cap="flat" cmpd="sng" w="28575">
            <a:solidFill>
              <a:schemeClr val="accent1"/>
            </a:solidFill>
            <a:prstDash val="solid"/>
            <a:round/>
            <a:headEnd len="med" w="med" type="none"/>
            <a:tailEnd len="med" w="med" type="triangle"/>
          </a:ln>
        </p:spPr>
      </p:cxnSp>
      <p:cxnSp>
        <p:nvCxnSpPr>
          <p:cNvPr id="230" name="Google Shape;230;p41"/>
          <p:cNvCxnSpPr/>
          <p:nvPr/>
        </p:nvCxnSpPr>
        <p:spPr>
          <a:xfrm rot="10800000">
            <a:off x="3752875" y="4966775"/>
            <a:ext cx="4701900" cy="222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236" name="Google Shape;236;p42"/>
          <p:cNvSpPr txBox="1"/>
          <p:nvPr>
            <p:ph idx="1" type="body"/>
          </p:nvPr>
        </p:nvSpPr>
        <p:spPr>
          <a:xfrm>
            <a:off x="458075" y="13002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1600">
                <a:solidFill>
                  <a:srgbClr val="434343"/>
                </a:solidFill>
              </a:rPr>
              <a:t>Variance:</a:t>
            </a:r>
            <a:r>
              <a:rPr lang="en" sz="1600">
                <a:solidFill>
                  <a:srgbClr val="434343"/>
                </a:solidFill>
              </a:rPr>
              <a:t> used to describe how far </a:t>
            </a:r>
            <a:r>
              <a:rPr b="1" i="1" lang="en" sz="1600">
                <a:solidFill>
                  <a:srgbClr val="434343"/>
                </a:solidFill>
              </a:rPr>
              <a:t>each number</a:t>
            </a:r>
            <a:r>
              <a:rPr lang="en" sz="1600">
                <a:solidFill>
                  <a:srgbClr val="434343"/>
                </a:solidFill>
              </a:rPr>
              <a:t> in the dataset is from the mean. </a:t>
            </a:r>
            <a:endParaRPr sz="1600">
              <a:solidFill>
                <a:srgbClr val="434343"/>
              </a:solidFill>
            </a:endParaRPr>
          </a:p>
          <a:p>
            <a:pPr indent="457200" lvl="0" marL="0" rtl="0" algn="l">
              <a:spcBef>
                <a:spcPts val="600"/>
              </a:spcBef>
              <a:spcAft>
                <a:spcPts val="0"/>
              </a:spcAft>
              <a:buClr>
                <a:schemeClr val="dk1"/>
              </a:buClr>
              <a:buSzPts val="1100"/>
              <a:buFont typeface="Arial"/>
              <a:buNone/>
            </a:pPr>
            <a:r>
              <a:rPr lang="en" sz="1600">
                <a:solidFill>
                  <a:srgbClr val="434343"/>
                </a:solidFill>
              </a:rPr>
              <a:t>Calculated by determining the average of the squared differences from the mean.</a:t>
            </a:r>
            <a:endParaRPr sz="1600">
              <a:solidFill>
                <a:srgbClr val="434343"/>
              </a:solidFill>
            </a:endParaRPr>
          </a:p>
          <a:p>
            <a:pPr indent="0" lvl="0" marL="0" rtl="0" algn="l">
              <a:spcBef>
                <a:spcPts val="600"/>
              </a:spcBef>
              <a:spcAft>
                <a:spcPts val="0"/>
              </a:spcAft>
              <a:buNone/>
            </a:pPr>
            <a:r>
              <a:t/>
            </a:r>
            <a:endParaRPr sz="1300">
              <a:solidFill>
                <a:srgbClr val="434343"/>
              </a:solidFill>
            </a:endParaRPr>
          </a:p>
          <a:p>
            <a:pPr indent="0" lvl="0" marL="0" rtl="0" algn="l">
              <a:spcBef>
                <a:spcPts val="600"/>
              </a:spcBef>
              <a:spcAft>
                <a:spcPts val="0"/>
              </a:spcAft>
              <a:buNone/>
            </a:pPr>
            <a:r>
              <a:t/>
            </a:r>
            <a:endParaRPr sz="1300">
              <a:solidFill>
                <a:srgbClr val="434343"/>
              </a:solidFill>
            </a:endParaRPr>
          </a:p>
        </p:txBody>
      </p:sp>
      <p:graphicFrame>
        <p:nvGraphicFramePr>
          <p:cNvPr id="237" name="Google Shape;237;p42"/>
          <p:cNvGraphicFramePr/>
          <p:nvPr/>
        </p:nvGraphicFramePr>
        <p:xfrm>
          <a:off x="458150" y="2183450"/>
          <a:ext cx="3000000" cy="3000000"/>
        </p:xfrm>
        <a:graphic>
          <a:graphicData uri="http://schemas.openxmlformats.org/drawingml/2006/table">
            <a:tbl>
              <a:tblPr>
                <a:noFill/>
                <a:tableStyleId>{7133B162-C23A-4011-95AC-CE378F0596E5}</a:tableStyleId>
              </a:tblPr>
              <a:tblGrid>
                <a:gridCol w="1019825"/>
                <a:gridCol w="646000"/>
                <a:gridCol w="722500"/>
                <a:gridCol w="722500"/>
                <a:gridCol w="722500"/>
                <a:gridCol w="722500"/>
                <a:gridCol w="722500"/>
                <a:gridCol w="722500"/>
                <a:gridCol w="722500"/>
                <a:gridCol w="722500"/>
                <a:gridCol w="722500"/>
              </a:tblGrid>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Weight</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7</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8</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9</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10</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12</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12</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13</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18</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Mean</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Subtract </a:t>
                      </a:r>
                      <a:endParaRPr b="1" sz="15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Mean</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-4.1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-3.1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-2.1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6.9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Square it</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16.81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9.61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4.41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1.21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0.01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0.01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0.81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0.81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3.61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47.61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Measures of </a:t>
            </a:r>
            <a:r>
              <a:rPr lang="en">
                <a:solidFill>
                  <a:schemeClr val="lt1"/>
                </a:solidFill>
              </a:rPr>
              <a:t>Spread</a:t>
            </a:r>
            <a:r>
              <a:rPr lang="en"/>
              <a:t> </a:t>
            </a:r>
            <a:endParaRPr/>
          </a:p>
        </p:txBody>
      </p:sp>
      <p:sp>
        <p:nvSpPr>
          <p:cNvPr id="243" name="Google Shape;243;p43"/>
          <p:cNvSpPr txBox="1"/>
          <p:nvPr>
            <p:ph idx="1" type="body"/>
          </p:nvPr>
        </p:nvSpPr>
        <p:spPr>
          <a:xfrm>
            <a:off x="458075" y="13002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i="1" lang="en" sz="1600">
                <a:solidFill>
                  <a:srgbClr val="434343"/>
                </a:solidFill>
              </a:rPr>
              <a:t>Variance:</a:t>
            </a:r>
            <a:r>
              <a:rPr lang="en" sz="1600">
                <a:solidFill>
                  <a:srgbClr val="434343"/>
                </a:solidFill>
              </a:rPr>
              <a:t> used to describe how far </a:t>
            </a:r>
            <a:r>
              <a:rPr b="1" i="1" lang="en" sz="1600">
                <a:solidFill>
                  <a:srgbClr val="434343"/>
                </a:solidFill>
              </a:rPr>
              <a:t>each number</a:t>
            </a:r>
            <a:r>
              <a:rPr lang="en" sz="1600">
                <a:solidFill>
                  <a:srgbClr val="434343"/>
                </a:solidFill>
              </a:rPr>
              <a:t> in the dataset is from the mean. </a:t>
            </a:r>
            <a:endParaRPr sz="1600">
              <a:solidFill>
                <a:srgbClr val="434343"/>
              </a:solidFill>
            </a:endParaRPr>
          </a:p>
          <a:p>
            <a:pPr indent="457200" lvl="0" marL="0" rtl="0" algn="l">
              <a:spcBef>
                <a:spcPts val="600"/>
              </a:spcBef>
              <a:spcAft>
                <a:spcPts val="0"/>
              </a:spcAft>
              <a:buClr>
                <a:schemeClr val="dk1"/>
              </a:buClr>
              <a:buSzPts val="1100"/>
              <a:buFont typeface="Arial"/>
              <a:buNone/>
            </a:pPr>
            <a:r>
              <a:rPr lang="en" sz="1600">
                <a:solidFill>
                  <a:srgbClr val="434343"/>
                </a:solidFill>
              </a:rPr>
              <a:t>Calculated by determining the average of the squared differences from the mean.</a:t>
            </a:r>
            <a:endParaRPr sz="1600">
              <a:solidFill>
                <a:srgbClr val="434343"/>
              </a:solidFill>
            </a:endParaRPr>
          </a:p>
          <a:p>
            <a:pPr indent="0" lvl="0" marL="0" rtl="0" algn="l">
              <a:spcBef>
                <a:spcPts val="600"/>
              </a:spcBef>
              <a:spcAft>
                <a:spcPts val="0"/>
              </a:spcAft>
              <a:buNone/>
            </a:pPr>
            <a:r>
              <a:t/>
            </a:r>
            <a:endParaRPr sz="1300">
              <a:solidFill>
                <a:srgbClr val="434343"/>
              </a:solidFill>
            </a:endParaRPr>
          </a:p>
          <a:p>
            <a:pPr indent="0" lvl="0" marL="0" rtl="0" algn="l">
              <a:spcBef>
                <a:spcPts val="600"/>
              </a:spcBef>
              <a:spcAft>
                <a:spcPts val="0"/>
              </a:spcAft>
              <a:buNone/>
            </a:pPr>
            <a:r>
              <a:t/>
            </a:r>
            <a:endParaRPr sz="1300">
              <a:solidFill>
                <a:srgbClr val="434343"/>
              </a:solidFill>
            </a:endParaRPr>
          </a:p>
        </p:txBody>
      </p:sp>
      <p:graphicFrame>
        <p:nvGraphicFramePr>
          <p:cNvPr id="244" name="Google Shape;244;p43"/>
          <p:cNvGraphicFramePr/>
          <p:nvPr/>
        </p:nvGraphicFramePr>
        <p:xfrm>
          <a:off x="458150" y="2183450"/>
          <a:ext cx="3000000" cy="3000000"/>
        </p:xfrm>
        <a:graphic>
          <a:graphicData uri="http://schemas.openxmlformats.org/drawingml/2006/table">
            <a:tbl>
              <a:tblPr>
                <a:noFill/>
                <a:tableStyleId>{7133B162-C23A-4011-95AC-CE378F0596E5}</a:tableStyleId>
              </a:tblPr>
              <a:tblGrid>
                <a:gridCol w="1019825"/>
                <a:gridCol w="646000"/>
                <a:gridCol w="722500"/>
                <a:gridCol w="722500"/>
                <a:gridCol w="722500"/>
                <a:gridCol w="722500"/>
                <a:gridCol w="722500"/>
                <a:gridCol w="722500"/>
                <a:gridCol w="722500"/>
                <a:gridCol w="722500"/>
                <a:gridCol w="722500"/>
              </a:tblGrid>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Weight</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7</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8</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9</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10</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12</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12</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13</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18</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Mean</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spcBef>
                          <a:spcPts val="0"/>
                        </a:spcBef>
                        <a:spcAft>
                          <a:spcPts val="0"/>
                        </a:spcAft>
                        <a:buNone/>
                      </a:pPr>
                      <a:r>
                        <a:rPr lang="en" sz="1500">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Proxima Nova"/>
                          <a:ea typeface="Proxima Nova"/>
                          <a:cs typeface="Proxima Nova"/>
                          <a:sym typeface="Proxima Nova"/>
                        </a:rPr>
                        <a:t>11.1</a:t>
                      </a:r>
                      <a:endParaRPr sz="1500">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Subtract </a:t>
                      </a:r>
                      <a:endParaRPr b="1" sz="15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Mean</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-4.1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-3.1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-2.1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-0.1</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6.9</a:t>
                      </a:r>
                      <a:endParaRPr sz="1500">
                        <a:latin typeface="Proxima Nova"/>
                        <a:ea typeface="Proxima Nova"/>
                        <a:cs typeface="Proxima Nova"/>
                        <a:sym typeface="Proxima Nova"/>
                      </a:endParaRPr>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r>
              <a:tr h="538125">
                <a:tc>
                  <a:txBody>
                    <a:bodyPr/>
                    <a:lstStyle/>
                    <a:p>
                      <a:pPr indent="0" lvl="0" marL="0" rtl="0" algn="ctr">
                        <a:spcBef>
                          <a:spcPts val="0"/>
                        </a:spcBef>
                        <a:spcAft>
                          <a:spcPts val="0"/>
                        </a:spcAft>
                        <a:buNone/>
                      </a:pPr>
                      <a:r>
                        <a:rPr b="1" lang="en" sz="1500">
                          <a:solidFill>
                            <a:srgbClr val="FFFFFF"/>
                          </a:solidFill>
                          <a:latin typeface="Proxima Nova"/>
                          <a:ea typeface="Proxima Nova"/>
                          <a:cs typeface="Proxima Nova"/>
                          <a:sym typeface="Proxima Nova"/>
                        </a:rPr>
                        <a:t>Square it</a:t>
                      </a:r>
                      <a:endParaRPr b="1" sz="1500">
                        <a:solidFill>
                          <a:srgbClr val="FFFFFF"/>
                        </a:solidFill>
                        <a:latin typeface="Proxima Nova"/>
                        <a:ea typeface="Proxima Nova"/>
                        <a:cs typeface="Proxima Nova"/>
                        <a:sym typeface="Proxima Nova"/>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4EAED3"/>
                    </a:solidFill>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16.81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9.61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4.41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1.21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0.01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0.01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0.81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0.81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3.61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500">
                          <a:latin typeface="Proxima Nova"/>
                          <a:ea typeface="Proxima Nova"/>
                          <a:cs typeface="Proxima Nova"/>
                          <a:sym typeface="Proxima Nova"/>
                        </a:rPr>
                        <a:t>47.61</a:t>
                      </a:r>
                      <a:endParaRPr sz="1500">
                        <a:latin typeface="Proxima Nova"/>
                        <a:ea typeface="Proxima Nova"/>
                        <a:cs typeface="Proxima Nova"/>
                        <a:sym typeface="Proxima Nov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45" name="Google Shape;245;p43"/>
          <p:cNvSpPr txBox="1"/>
          <p:nvPr/>
        </p:nvSpPr>
        <p:spPr>
          <a:xfrm>
            <a:off x="1020300" y="4608125"/>
            <a:ext cx="71034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Variance</a:t>
            </a:r>
            <a:r>
              <a:rPr lang="en">
                <a:latin typeface="Proxima Nova"/>
                <a:ea typeface="Proxima Nova"/>
                <a:cs typeface="Proxima Nova"/>
                <a:sym typeface="Proxima Nova"/>
              </a:rPr>
              <a:t> = (</a:t>
            </a:r>
            <a:r>
              <a:rPr lang="en" sz="1500">
                <a:latin typeface="Proxima Nova"/>
                <a:ea typeface="Proxima Nova"/>
                <a:cs typeface="Proxima Nova"/>
                <a:sym typeface="Proxima Nova"/>
              </a:rPr>
              <a:t>16.81 + 9.61 + 4.41 + 1.21 + 0.01 + 0.01 + 0.81 + 0.81 + 3.61 + 47.61) ➗ (10 - 1)</a:t>
            </a:r>
            <a:endParaRPr sz="1500">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